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8"/>
  </p:notesMasterIdLst>
  <p:sldIdLst>
    <p:sldId id="285" r:id="rId3"/>
    <p:sldId id="280" r:id="rId4"/>
    <p:sldId id="281" r:id="rId5"/>
    <p:sldId id="286" r:id="rId6"/>
    <p:sldId id="287" r:id="rId7"/>
    <p:sldId id="273" r:id="rId8"/>
    <p:sldId id="282" r:id="rId9"/>
    <p:sldId id="289" r:id="rId10"/>
    <p:sldId id="258" r:id="rId11"/>
    <p:sldId id="262" r:id="rId12"/>
    <p:sldId id="263" r:id="rId13"/>
    <p:sldId id="293" r:id="rId14"/>
    <p:sldId id="291" r:id="rId15"/>
    <p:sldId id="277" r:id="rId16"/>
    <p:sldId id="292"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522" y="-14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A7C615-A682-48E0-9208-C52C86354273}" type="datetimeFigureOut">
              <a:rPr lang="en-US" smtClean="0"/>
              <a:t>3/2/2021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42F40-1ABC-4BF0-A782-1A887D561998}" type="slidenum">
              <a:rPr lang="en-US" smtClean="0"/>
              <a:t>‹#›</a:t>
            </a:fld>
            <a:endParaRPr lang="en-US"/>
          </a:p>
        </p:txBody>
      </p:sp>
    </p:spTree>
    <p:extLst>
      <p:ext uri="{BB962C8B-B14F-4D97-AF65-F5344CB8AC3E}">
        <p14:creationId xmlns:p14="http://schemas.microsoft.com/office/powerpoint/2010/main" val="180763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80C42F40-1ABC-4BF0-A782-1A887D561998}" type="slidenum">
              <a:rPr lang="en-US" smtClean="0"/>
              <a:t>2</a:t>
            </a:fld>
            <a:endParaRPr lang="en-US"/>
          </a:p>
        </p:txBody>
      </p:sp>
    </p:spTree>
    <p:extLst>
      <p:ext uri="{BB962C8B-B14F-4D97-AF65-F5344CB8AC3E}">
        <p14:creationId xmlns:p14="http://schemas.microsoft.com/office/powerpoint/2010/main" val="807153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42F40-1ABC-4BF0-A782-1A887D561998}" type="slidenum">
              <a:rPr lang="en-US" smtClean="0"/>
              <a:t>3</a:t>
            </a:fld>
            <a:endParaRPr lang="en-US"/>
          </a:p>
        </p:txBody>
      </p:sp>
    </p:spTree>
    <p:extLst>
      <p:ext uri="{BB962C8B-B14F-4D97-AF65-F5344CB8AC3E}">
        <p14:creationId xmlns:p14="http://schemas.microsoft.com/office/powerpoint/2010/main" val="541204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42F40-1ABC-4BF0-A782-1A887D561998}" type="slidenum">
              <a:rPr lang="en-US" smtClean="0"/>
              <a:t>5</a:t>
            </a:fld>
            <a:endParaRPr lang="en-US"/>
          </a:p>
        </p:txBody>
      </p:sp>
    </p:spTree>
    <p:extLst>
      <p:ext uri="{BB962C8B-B14F-4D97-AF65-F5344CB8AC3E}">
        <p14:creationId xmlns:p14="http://schemas.microsoft.com/office/powerpoint/2010/main" val="3784608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42F40-1ABC-4BF0-A782-1A887D561998}" type="slidenum">
              <a:rPr lang="en-US" smtClean="0"/>
              <a:t>11</a:t>
            </a:fld>
            <a:endParaRPr lang="en-US"/>
          </a:p>
        </p:txBody>
      </p:sp>
    </p:spTree>
    <p:extLst>
      <p:ext uri="{BB962C8B-B14F-4D97-AF65-F5344CB8AC3E}">
        <p14:creationId xmlns:p14="http://schemas.microsoft.com/office/powerpoint/2010/main" val="2460294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1B4AB4-D2B8-4731-997E-5D3CBF105B4D}"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261130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C0DAF8-D919-429F-AA29-3362F00E624F}"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162580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A3DAB-69AF-4715-B784-E581581F050F}"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252159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BE38B11-1C60-4450-B738-9842CC30718B}" type="datetime1">
              <a:rPr lang="en-US" smtClean="0"/>
              <a:t>3/2/2021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2A08B8E2-FA99-4601-8AA4-6FE09A33E0A3}"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74EEA57-A988-4E56-ABAB-10389B08582A}" type="datetime1">
              <a:rPr lang="en-US" smtClean="0"/>
              <a:t>3/2/2021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A08B8E2-FA99-4601-8AA4-6FE09A33E0A3}"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319B63A-502C-44E8-A1A0-9CA49A93DBDC}" type="datetime1">
              <a:rPr lang="en-US" smtClean="0"/>
              <a:t>3/2/2021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A08B8E2-FA99-4601-8AA4-6FE09A33E0A3}"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7E609B9-065C-407F-B6C1-A8054FA47624}" type="datetime1">
              <a:rPr lang="en-US" smtClean="0"/>
              <a:t>3/2/2021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A08B8E2-FA99-4601-8AA4-6FE09A33E0A3}"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E344204-6781-4138-B784-BAA2522F697A}" type="datetime1">
              <a:rPr lang="en-US" smtClean="0"/>
              <a:t>3/2/2021</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A08B8E2-FA99-4601-8AA4-6FE09A33E0A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ED35EFC-E5DF-4131-BDE9-0A1E274456DC}" type="datetime1">
              <a:rPr lang="en-US" smtClean="0"/>
              <a:t>3/2/2021</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A08B8E2-FA99-4601-8AA4-6FE09A33E0A3}"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4647029-F6D4-40A1-8A42-8FB4A7B9AC03}" type="datetime1">
              <a:rPr lang="en-US" smtClean="0"/>
              <a:t>3/2/2021</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A08B8E2-FA99-4601-8AA4-6FE09A33E0A3}"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DA3B74F-67A7-454E-B870-07A0090A115F}" type="datetime1">
              <a:rPr lang="en-US" smtClean="0"/>
              <a:t>3/2/2021</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A08B8E2-FA99-4601-8AA4-6FE09A33E0A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E7BA61-6087-4AB1-8135-FE2340F6F63E}"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540063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A3D862D-5EDA-4964-87FB-E08033067FDA}" type="datetime1">
              <a:rPr lang="en-US" smtClean="0"/>
              <a:t>3/2/2021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A08B8E2-FA99-4601-8AA4-6FE09A33E0A3}"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E3473DE-95CB-4D39-A527-7C0E7A418926}" type="datetime1">
              <a:rPr lang="en-US" smtClean="0"/>
              <a:t>3/2/2021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A08B8E2-FA99-4601-8AA4-6FE09A33E0A3}"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B3D6F58-6E77-41BC-8CD1-AEB2F80E2FC8}" type="datetime1">
              <a:rPr lang="en-US" smtClean="0"/>
              <a:t>3/2/2021</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A08B8E2-FA99-4601-8AA4-6FE09A33E0A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78279F-11B2-4FF0-8522-F67C6C65CEA7}"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84812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C0425D-B251-43CA-8686-E1706EF38352}"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409663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018C62-4874-4474-B326-ABF88145B11F}" type="datetime1">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821862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A993CD-FA16-45B1-A497-9453F980B868}"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3956782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4CA66C-F079-4E15-9ED8-FCBCF0DDDA7F}" type="datetime1">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35216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4CE52F-36BE-4466-8315-E347B472BAE2}"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2234430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78DCE3-2ECC-4342-AC38-A13541767373}"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8B8E2-FA99-4601-8AA4-6FE09A33E0A3}" type="slidenum">
              <a:rPr lang="en-US" smtClean="0"/>
              <a:t>‹#›</a:t>
            </a:fld>
            <a:endParaRPr lang="en-US"/>
          </a:p>
        </p:txBody>
      </p:sp>
    </p:spTree>
    <p:extLst>
      <p:ext uri="{BB962C8B-B14F-4D97-AF65-F5344CB8AC3E}">
        <p14:creationId xmlns:p14="http://schemas.microsoft.com/office/powerpoint/2010/main" val="127554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56D352-442A-47C5-88C0-F03A40EF52B6}" type="datetime1">
              <a:rPr lang="en-US" smtClean="0"/>
              <a:t>3/2/2021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8B8E2-FA99-4601-8AA4-6FE09A33E0A3}" type="slidenum">
              <a:rPr lang="en-US" smtClean="0"/>
              <a:t>‹#›</a:t>
            </a:fld>
            <a:endParaRPr lang="en-US"/>
          </a:p>
        </p:txBody>
      </p:sp>
    </p:spTree>
    <p:extLst>
      <p:ext uri="{BB962C8B-B14F-4D97-AF65-F5344CB8AC3E}">
        <p14:creationId xmlns:p14="http://schemas.microsoft.com/office/powerpoint/2010/main" val="957942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0FBE6330-C11A-4E31-9B13-4C5983D71C7E}" type="datetime1">
              <a:rPr lang="en-US" smtClean="0"/>
              <a:t>3/2/2021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2A08B8E2-FA99-4601-8AA4-6FE09A33E0A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www.purpleair.com/map"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528" y="2209800"/>
            <a:ext cx="9264844" cy="1123384"/>
          </a:xfrm>
          <a:prstGeom prst="rect">
            <a:avLst/>
          </a:prstGeom>
        </p:spPr>
        <p:txBody>
          <a:bodyPr wrap="none">
            <a:spAutoFit/>
          </a:bodyPr>
          <a:lstStyle/>
          <a:p>
            <a:r>
              <a:rPr lang="en-US" sz="1900" dirty="0" smtClean="0">
                <a:latin typeface="Bell MT" panose="02020503060305020303" pitchFamily="18" charset="0"/>
              </a:rPr>
              <a:t>Applying </a:t>
            </a:r>
            <a:r>
              <a:rPr lang="en-US" sz="1900" b="1" dirty="0" smtClean="0">
                <a:latin typeface="Bell MT" panose="02020503060305020303" pitchFamily="18" charset="0"/>
              </a:rPr>
              <a:t>Foundational Open Science Skills (FOSS) </a:t>
            </a:r>
            <a:r>
              <a:rPr lang="en-US" sz="1900" dirty="0" smtClean="0">
                <a:latin typeface="Bell MT" panose="02020503060305020303" pitchFamily="18" charset="0"/>
              </a:rPr>
              <a:t>to an improved air quality data base. </a:t>
            </a:r>
          </a:p>
          <a:p>
            <a:pPr algn="ctr"/>
            <a:r>
              <a:rPr lang="en-US" sz="1600" dirty="0" smtClean="0">
                <a:latin typeface="Bell MT" panose="02020503060305020303" pitchFamily="18" charset="0"/>
              </a:rPr>
              <a:t>							</a:t>
            </a:r>
          </a:p>
          <a:p>
            <a:pPr algn="ctr"/>
            <a:r>
              <a:rPr lang="en-US" sz="1600" dirty="0" smtClean="0">
                <a:latin typeface="Bell MT" panose="02020503060305020303" pitchFamily="18" charset="0"/>
              </a:rPr>
              <a:t>	</a:t>
            </a:r>
          </a:p>
          <a:p>
            <a:pPr algn="ctr"/>
            <a:r>
              <a:rPr lang="en-US" sz="1600" dirty="0">
                <a:latin typeface="Bell MT" panose="02020503060305020303" pitchFamily="18" charset="0"/>
              </a:rPr>
              <a:t>	</a:t>
            </a:r>
            <a:r>
              <a:rPr lang="en-US" sz="1600" dirty="0" smtClean="0">
                <a:latin typeface="Bell MT" panose="02020503060305020303" pitchFamily="18" charset="0"/>
              </a:rPr>
              <a:t>				</a:t>
            </a:r>
            <a:r>
              <a:rPr lang="en-US" sz="1600" dirty="0" smtClean="0">
                <a:latin typeface="Bell MT" panose="02020503060305020303" pitchFamily="18" charset="0"/>
              </a:rPr>
              <a:t>(</a:t>
            </a:r>
            <a:r>
              <a:rPr lang="en-US" sz="1600" dirty="0" smtClean="0">
                <a:latin typeface="Bell MT" panose="02020503060305020303" pitchFamily="18" charset="0"/>
              </a:rPr>
              <a:t>case study: Nigeria)</a:t>
            </a:r>
            <a:endParaRPr lang="en-US" sz="1600" dirty="0">
              <a:latin typeface="Bell MT" panose="02020503060305020303" pitchFamily="18" charset="0"/>
            </a:endParaRP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7246299" y="5943600"/>
            <a:ext cx="1893773" cy="4794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400" b="1" dirty="0" smtClean="0">
                <a:latin typeface="Cambria" panose="02040503050406030204" pitchFamily="18" charset="0"/>
                <a:ea typeface="Cambria" panose="02040503050406030204" pitchFamily="18" charset="0"/>
              </a:rPr>
              <a:t>3</a:t>
            </a:r>
            <a:r>
              <a:rPr lang="en-US" sz="1400" b="1" baseline="30000" dirty="0" smtClean="0">
                <a:latin typeface="Cambria" panose="02040503050406030204" pitchFamily="18" charset="0"/>
                <a:ea typeface="Cambria" panose="02040503050406030204" pitchFamily="18" charset="0"/>
              </a:rPr>
              <a:t>rd</a:t>
            </a:r>
            <a:r>
              <a:rPr lang="en-US" sz="1400" b="1" dirty="0" smtClean="0">
                <a:latin typeface="Cambria" panose="02040503050406030204" pitchFamily="18" charset="0"/>
                <a:ea typeface="Cambria" panose="02040503050406030204" pitchFamily="18" charset="0"/>
              </a:rPr>
              <a:t> of March 2021</a:t>
            </a:r>
            <a:endParaRPr lang="en-US" sz="1400" b="1" dirty="0">
              <a:latin typeface="Cambria" panose="02040503050406030204" pitchFamily="18" charset="0"/>
              <a:ea typeface="Cambria" panose="02040503050406030204" pitchFamily="18" charset="0"/>
            </a:endParaRPr>
          </a:p>
        </p:txBody>
      </p:sp>
      <p:sp>
        <p:nvSpPr>
          <p:cNvPr id="2" name="Slide Number Placeholder 1"/>
          <p:cNvSpPr>
            <a:spLocks noGrp="1"/>
          </p:cNvSpPr>
          <p:nvPr>
            <p:ph type="sldNum" sz="quarter" idx="12"/>
          </p:nvPr>
        </p:nvSpPr>
        <p:spPr/>
        <p:txBody>
          <a:bodyPr/>
          <a:lstStyle/>
          <a:p>
            <a:fld id="{2A08B8E2-FA99-4601-8AA4-6FE09A33E0A3}" type="slidenum">
              <a:rPr lang="en-US" smtClean="0"/>
              <a:t>1</a:t>
            </a:fld>
            <a:endParaRPr lang="en-US"/>
          </a:p>
        </p:txBody>
      </p:sp>
    </p:spTree>
    <p:extLst>
      <p:ext uri="{BB962C8B-B14F-4D97-AF65-F5344CB8AC3E}">
        <p14:creationId xmlns:p14="http://schemas.microsoft.com/office/powerpoint/2010/main" val="3354298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89752"/>
            <a:ext cx="5638800" cy="4585871"/>
          </a:xfrm>
          <a:prstGeom prst="rect">
            <a:avLst/>
          </a:prstGeom>
        </p:spPr>
        <p:txBody>
          <a:bodyPr wrap="square">
            <a:spAutoFit/>
          </a:bodyPr>
          <a:lstStyle/>
          <a:p>
            <a:pPr algn="just"/>
            <a:r>
              <a:rPr lang="en-US" sz="1400" b="1" u="sng" dirty="0" smtClean="0">
                <a:latin typeface="Bell MT" panose="02020503060305020303" pitchFamily="18" charset="0"/>
              </a:rPr>
              <a:t>PMS</a:t>
            </a:r>
            <a:r>
              <a:rPr lang="en-US" sz="1400" b="1" u="sng" dirty="0" smtClean="0"/>
              <a:t>5003 </a:t>
            </a:r>
            <a:r>
              <a:rPr lang="en-US" sz="1400" b="1" u="sng" dirty="0">
                <a:latin typeface="Bell MT" panose="02020503060305020303" pitchFamily="18" charset="0"/>
              </a:rPr>
              <a:t>and PMS</a:t>
            </a:r>
            <a:r>
              <a:rPr lang="en-US" sz="1400" b="1" u="sng" dirty="0"/>
              <a:t>1003</a:t>
            </a:r>
            <a:r>
              <a:rPr lang="en-US" sz="1400" b="1" u="sng" dirty="0">
                <a:latin typeface="Bell MT" panose="02020503060305020303" pitchFamily="18" charset="0"/>
              </a:rPr>
              <a:t> </a:t>
            </a:r>
            <a:endParaRPr lang="en-US" sz="1400" b="1" u="sng" dirty="0" smtClean="0">
              <a:latin typeface="Bell MT" panose="02020503060305020303" pitchFamily="18" charset="0"/>
            </a:endParaRPr>
          </a:p>
          <a:p>
            <a:pPr marL="285750" indent="-285750" algn="just">
              <a:buFont typeface="Arial" panose="020B0604020202020204" pitchFamily="34" charset="0"/>
              <a:buChar char="•"/>
            </a:pPr>
            <a:r>
              <a:rPr lang="en-US" sz="1400" dirty="0" smtClean="0">
                <a:latin typeface="Bell MT" panose="02020503060305020303" pitchFamily="18" charset="0"/>
              </a:rPr>
              <a:t>Particle </a:t>
            </a:r>
            <a:r>
              <a:rPr lang="en-US" sz="1400" dirty="0">
                <a:latin typeface="Bell MT" panose="02020503060305020303" pitchFamily="18" charset="0"/>
              </a:rPr>
              <a:t>counts are processed by the sensor using a complex algorithm to calculate the PM</a:t>
            </a:r>
            <a:r>
              <a:rPr lang="en-US" sz="1200" dirty="0">
                <a:latin typeface="Bell MT" panose="02020503060305020303" pitchFamily="18" charset="0"/>
              </a:rPr>
              <a:t>1.0</a:t>
            </a:r>
            <a:r>
              <a:rPr lang="en-US" sz="1400" dirty="0">
                <a:latin typeface="Bell MT" panose="02020503060305020303" pitchFamily="18" charset="0"/>
              </a:rPr>
              <a:t>, PM</a:t>
            </a:r>
            <a:r>
              <a:rPr lang="en-US" sz="1200" dirty="0"/>
              <a:t>2.5</a:t>
            </a:r>
            <a:r>
              <a:rPr lang="en-US" sz="1400" dirty="0">
                <a:latin typeface="Bell MT" panose="02020503060305020303" pitchFamily="18" charset="0"/>
              </a:rPr>
              <a:t>, and PM</a:t>
            </a:r>
            <a:r>
              <a:rPr lang="en-US" sz="1200" dirty="0">
                <a:latin typeface="Bell MT" panose="02020503060305020303" pitchFamily="18" charset="0"/>
              </a:rPr>
              <a:t>10</a:t>
            </a:r>
            <a:r>
              <a:rPr lang="en-US" sz="1400" dirty="0">
                <a:latin typeface="Bell MT" panose="02020503060305020303" pitchFamily="18" charset="0"/>
              </a:rPr>
              <a:t> mass concentration in </a:t>
            </a:r>
            <a:r>
              <a:rPr lang="en-US" sz="1400" dirty="0" err="1" smtClean="0">
                <a:latin typeface="Bell MT" panose="02020503060305020303" pitchFamily="18" charset="0"/>
              </a:rPr>
              <a:t>ug</a:t>
            </a:r>
            <a:r>
              <a:rPr lang="en-US" sz="1400" dirty="0" smtClean="0">
                <a:latin typeface="Bell MT" panose="02020503060305020303" pitchFamily="18" charset="0"/>
              </a:rPr>
              <a:t>/m</a:t>
            </a:r>
            <a:r>
              <a:rPr lang="en-US" sz="1200" dirty="0" smtClean="0"/>
              <a:t>3</a:t>
            </a:r>
            <a:r>
              <a:rPr lang="en-US" sz="1400" dirty="0" smtClean="0">
                <a:latin typeface="Bell MT" panose="02020503060305020303" pitchFamily="18" charset="0"/>
              </a:rPr>
              <a:t> </a:t>
            </a:r>
            <a:r>
              <a:rPr lang="en-US" sz="1400" dirty="0">
                <a:latin typeface="Bell MT" panose="02020503060305020303" pitchFamily="18" charset="0"/>
              </a:rPr>
              <a:t>and report every </a:t>
            </a:r>
            <a:r>
              <a:rPr lang="en-US" sz="1200" dirty="0" smtClean="0">
                <a:latin typeface="Cambria" panose="02040503050406030204" pitchFamily="18" charset="0"/>
                <a:ea typeface="Cambria" panose="02040503050406030204" pitchFamily="18" charset="0"/>
              </a:rPr>
              <a:t>120</a:t>
            </a:r>
            <a:r>
              <a:rPr lang="en-US" sz="1400" dirty="0" smtClean="0">
                <a:latin typeface="Bell MT" panose="02020503060305020303" pitchFamily="18" charset="0"/>
              </a:rPr>
              <a:t>seconds</a:t>
            </a:r>
            <a:r>
              <a:rPr lang="en-US" sz="1400" dirty="0">
                <a:latin typeface="Bell MT" panose="02020503060305020303" pitchFamily="18" charset="0"/>
              </a:rPr>
              <a:t>.. </a:t>
            </a:r>
          </a:p>
          <a:p>
            <a:pPr algn="just"/>
            <a:endParaRPr lang="en-US" b="1" u="sng" dirty="0">
              <a:latin typeface="Bell MT" panose="02020503060305020303" pitchFamily="18" charset="0"/>
            </a:endParaRPr>
          </a:p>
          <a:p>
            <a:pPr algn="just"/>
            <a:r>
              <a:rPr lang="en-US" sz="1400" b="1" u="sng" dirty="0" smtClean="0">
                <a:latin typeface="Bell MT" panose="02020503060305020303" pitchFamily="18" charset="0"/>
              </a:rPr>
              <a:t>ESP</a:t>
            </a:r>
            <a:r>
              <a:rPr lang="en-US" sz="1400" b="1" u="sng" dirty="0" smtClean="0">
                <a:latin typeface="Cambria" panose="02040503050406030204" pitchFamily="18" charset="0"/>
                <a:ea typeface="Cambria" panose="02040503050406030204" pitchFamily="18" charset="0"/>
              </a:rPr>
              <a:t>8266</a:t>
            </a:r>
            <a:r>
              <a:rPr lang="en-US" sz="1400" b="1" u="sng" dirty="0" smtClean="0">
                <a:latin typeface="Bell MT" panose="02020503060305020303" pitchFamily="18" charset="0"/>
              </a:rPr>
              <a:t> </a:t>
            </a:r>
            <a:r>
              <a:rPr lang="en-US" sz="1400" b="1" u="sng" dirty="0">
                <a:latin typeface="Bell MT" panose="02020503060305020303" pitchFamily="18" charset="0"/>
              </a:rPr>
              <a:t>and </a:t>
            </a:r>
            <a:r>
              <a:rPr lang="en-US" sz="1400" b="1" u="sng" dirty="0" smtClean="0">
                <a:latin typeface="Bell MT" panose="02020503060305020303" pitchFamily="18" charset="0"/>
              </a:rPr>
              <a:t>Arduino</a:t>
            </a:r>
            <a:r>
              <a:rPr lang="en-US" sz="1400" b="1" dirty="0" smtClean="0">
                <a:latin typeface="Bell MT" panose="02020503060305020303" pitchFamily="18" charset="0"/>
              </a:rPr>
              <a:t> (</a:t>
            </a:r>
            <a:r>
              <a:rPr lang="en-US" sz="1400" dirty="0">
                <a:latin typeface="Bell MT" panose="02020503060305020303" pitchFamily="18" charset="0"/>
              </a:rPr>
              <a:t>low-cost Wi-Fi </a:t>
            </a:r>
            <a:r>
              <a:rPr lang="en-US" sz="1400" dirty="0" smtClean="0">
                <a:latin typeface="Bell MT" panose="02020503060305020303" pitchFamily="18" charset="0"/>
              </a:rPr>
              <a:t>chip)</a:t>
            </a:r>
            <a:r>
              <a:rPr lang="en-US" sz="1400" b="1" dirty="0" smtClean="0">
                <a:latin typeface="Bell MT" panose="02020503060305020303" pitchFamily="18" charset="0"/>
              </a:rPr>
              <a:t>:</a:t>
            </a:r>
          </a:p>
          <a:p>
            <a:pPr marL="285750" indent="-285750" algn="just">
              <a:buFont typeface="Arial" panose="020B0604020202020204" pitchFamily="34" charset="0"/>
              <a:buChar char="•"/>
            </a:pPr>
            <a:r>
              <a:rPr lang="en-US" sz="1400" dirty="0" smtClean="0">
                <a:latin typeface="Bell MT" panose="02020503060305020303" pitchFamily="18" charset="0"/>
              </a:rPr>
              <a:t>Connecting </a:t>
            </a:r>
            <a:r>
              <a:rPr lang="en-US" sz="1400" dirty="0">
                <a:latin typeface="Bell MT" panose="02020503060305020303" pitchFamily="18" charset="0"/>
              </a:rPr>
              <a:t>to a </a:t>
            </a:r>
            <a:r>
              <a:rPr lang="en-US" sz="1400" dirty="0" err="1">
                <a:latin typeface="Bell MT" panose="02020503060305020303" pitchFamily="18" charset="0"/>
              </a:rPr>
              <a:t>WiFi</a:t>
            </a:r>
            <a:r>
              <a:rPr lang="en-US" sz="1400" dirty="0">
                <a:latin typeface="Bell MT" panose="02020503060305020303" pitchFamily="18" charset="0"/>
              </a:rPr>
              <a:t> network and uploading data to the cloud. This ESP</a:t>
            </a:r>
            <a:r>
              <a:rPr lang="en-US" sz="1100" dirty="0">
                <a:latin typeface="Cambria" panose="02040503050406030204" pitchFamily="18" charset="0"/>
                <a:ea typeface="Cambria" panose="02040503050406030204" pitchFamily="18" charset="0"/>
              </a:rPr>
              <a:t>8266</a:t>
            </a:r>
            <a:r>
              <a:rPr lang="en-US" sz="1400" dirty="0">
                <a:latin typeface="Bell MT" panose="02020503060305020303" pitchFamily="18" charset="0"/>
              </a:rPr>
              <a:t> chip runs code developed using Arduino. </a:t>
            </a:r>
            <a:endParaRPr lang="en-US" sz="1400" dirty="0">
              <a:latin typeface="Bell MT" panose="02020503060305020303" pitchFamily="18" charset="0"/>
            </a:endParaRPr>
          </a:p>
          <a:p>
            <a:pPr marL="285750" indent="-285750" algn="just">
              <a:buFont typeface="Arial" panose="020B0604020202020204" pitchFamily="34" charset="0"/>
              <a:buChar char="•"/>
            </a:pPr>
            <a:r>
              <a:rPr lang="en-US" sz="1400" dirty="0" err="1" smtClean="0">
                <a:latin typeface="Bell MT" panose="02020503060305020303" pitchFamily="18" charset="0"/>
              </a:rPr>
              <a:t>PurpleAir</a:t>
            </a:r>
            <a:r>
              <a:rPr lang="en-US" sz="1400" dirty="0" smtClean="0">
                <a:latin typeface="Bell MT" panose="02020503060305020303" pitchFamily="18" charset="0"/>
              </a:rPr>
              <a:t> </a:t>
            </a:r>
            <a:r>
              <a:rPr lang="en-US" sz="1400" dirty="0">
                <a:latin typeface="Bell MT" panose="02020503060305020303" pitchFamily="18" charset="0"/>
              </a:rPr>
              <a:t>firmware has remote update </a:t>
            </a:r>
            <a:r>
              <a:rPr lang="en-US" sz="1400" dirty="0" smtClean="0">
                <a:latin typeface="Bell MT" panose="02020503060305020303" pitchFamily="18" charset="0"/>
              </a:rPr>
              <a:t>features</a:t>
            </a:r>
            <a:endParaRPr lang="en-US" sz="1400" dirty="0">
              <a:latin typeface="Bell MT" panose="02020503060305020303" pitchFamily="18" charset="0"/>
            </a:endParaRPr>
          </a:p>
          <a:p>
            <a:pPr algn="just"/>
            <a:endParaRPr lang="en-US" dirty="0" smtClean="0">
              <a:latin typeface="Bell MT" panose="02020503060305020303" pitchFamily="18" charset="0"/>
            </a:endParaRPr>
          </a:p>
          <a:p>
            <a:pPr algn="just"/>
            <a:r>
              <a:rPr lang="en-US" sz="1400" b="1" u="sng" dirty="0" err="1" smtClean="0">
                <a:latin typeface="Bell MT" panose="02020503060305020303" pitchFamily="18" charset="0"/>
              </a:rPr>
              <a:t>ThingSpeak</a:t>
            </a:r>
            <a:r>
              <a:rPr lang="en-US" sz="1400" b="1" u="sng" dirty="0" smtClean="0">
                <a:latin typeface="Bell MT" panose="02020503060305020303" pitchFamily="18" charset="0"/>
              </a:rPr>
              <a:t> </a:t>
            </a:r>
            <a:r>
              <a:rPr lang="en-US" sz="1400" b="1" u="sng" dirty="0">
                <a:latin typeface="Bell MT" panose="02020503060305020303" pitchFamily="18" charset="0"/>
              </a:rPr>
              <a:t>and </a:t>
            </a:r>
            <a:r>
              <a:rPr lang="en-US" sz="1400" b="1" u="sng" dirty="0" err="1">
                <a:latin typeface="Bell MT" panose="02020503060305020303" pitchFamily="18" charset="0"/>
              </a:rPr>
              <a:t>HighCharts</a:t>
            </a:r>
            <a:r>
              <a:rPr lang="en-US" sz="1400" b="1" u="sng" dirty="0" smtClean="0">
                <a:latin typeface="Bell MT" panose="02020503060305020303" pitchFamily="18" charset="0"/>
              </a:rPr>
              <a:t>:</a:t>
            </a:r>
            <a:endParaRPr lang="en-US" sz="1400" u="sng" dirty="0" smtClean="0">
              <a:latin typeface="Bell MT" panose="02020503060305020303" pitchFamily="18" charset="0"/>
            </a:endParaRPr>
          </a:p>
          <a:p>
            <a:pPr marL="285750" indent="-285750" algn="just">
              <a:buFont typeface="Arial" panose="020B0604020202020204" pitchFamily="34" charset="0"/>
              <a:buChar char="•"/>
            </a:pPr>
            <a:r>
              <a:rPr lang="en-US" sz="1400" dirty="0" err="1" smtClean="0">
                <a:latin typeface="Bell MT" panose="02020503060305020303" pitchFamily="18" charset="0"/>
              </a:rPr>
              <a:t>ThinkSpeak</a:t>
            </a:r>
            <a:r>
              <a:rPr lang="en-US" sz="1400" b="1" i="1" dirty="0" smtClean="0">
                <a:latin typeface="Bell MT" panose="02020503060305020303" pitchFamily="18" charset="0"/>
              </a:rPr>
              <a:t> </a:t>
            </a:r>
            <a:r>
              <a:rPr lang="en-US" sz="1400" dirty="0" smtClean="0">
                <a:latin typeface="Bell MT" panose="02020503060305020303" pitchFamily="18" charset="0"/>
              </a:rPr>
              <a:t>provides </a:t>
            </a:r>
            <a:r>
              <a:rPr lang="en-US" sz="1400" dirty="0">
                <a:latin typeface="Bell MT" panose="02020503060305020303" pitchFamily="18" charset="0"/>
              </a:rPr>
              <a:t>the cloud storage for </a:t>
            </a:r>
            <a:r>
              <a:rPr lang="en-US" sz="1400" dirty="0" err="1">
                <a:latin typeface="Bell MT" panose="02020503060305020303" pitchFamily="18" charset="0"/>
              </a:rPr>
              <a:t>PurpleAir</a:t>
            </a:r>
            <a:r>
              <a:rPr lang="en-US" sz="1400" dirty="0">
                <a:latin typeface="Bell MT" panose="02020503060305020303" pitchFamily="18" charset="0"/>
              </a:rPr>
              <a:t> sensor data. </a:t>
            </a:r>
            <a:endParaRPr lang="en-US" sz="1400" dirty="0" smtClean="0">
              <a:latin typeface="Bell MT" panose="02020503060305020303" pitchFamily="18" charset="0"/>
            </a:endParaRPr>
          </a:p>
          <a:p>
            <a:pPr marL="285750" indent="-285750" algn="just">
              <a:buFont typeface="Arial" panose="020B0604020202020204" pitchFamily="34" charset="0"/>
              <a:buChar char="•"/>
            </a:pPr>
            <a:r>
              <a:rPr lang="en-US" sz="1400" dirty="0" err="1" smtClean="0">
                <a:latin typeface="Bell MT" panose="02020503060305020303" pitchFamily="18" charset="0"/>
              </a:rPr>
              <a:t>PurpleAir</a:t>
            </a:r>
            <a:r>
              <a:rPr lang="en-US" sz="1400" dirty="0" smtClean="0">
                <a:latin typeface="Bell MT" panose="02020503060305020303" pitchFamily="18" charset="0"/>
              </a:rPr>
              <a:t> </a:t>
            </a:r>
            <a:r>
              <a:rPr lang="en-US" sz="1400" dirty="0">
                <a:latin typeface="Bell MT" panose="02020503060305020303" pitchFamily="18" charset="0"/>
              </a:rPr>
              <a:t>uses </a:t>
            </a:r>
            <a:r>
              <a:rPr lang="en-US" sz="1400" dirty="0" err="1">
                <a:latin typeface="Bell MT" panose="02020503060305020303" pitchFamily="18" charset="0"/>
              </a:rPr>
              <a:t>HighCharts</a:t>
            </a:r>
            <a:r>
              <a:rPr lang="en-US" sz="1400" dirty="0">
                <a:latin typeface="Bell MT" panose="02020503060305020303" pitchFamily="18" charset="0"/>
              </a:rPr>
              <a:t> and data stored on </a:t>
            </a:r>
            <a:r>
              <a:rPr lang="en-US" sz="1400" dirty="0" err="1">
                <a:latin typeface="Bell MT" panose="02020503060305020303" pitchFamily="18" charset="0"/>
              </a:rPr>
              <a:t>ThingSpeak</a:t>
            </a:r>
            <a:r>
              <a:rPr lang="en-US" sz="1400" dirty="0">
                <a:latin typeface="Bell MT" panose="02020503060305020303" pitchFamily="18" charset="0"/>
              </a:rPr>
              <a:t> to create graphs on the </a:t>
            </a:r>
            <a:r>
              <a:rPr lang="en-US" sz="1400" dirty="0" err="1">
                <a:latin typeface="Bell MT" panose="02020503060305020303" pitchFamily="18" charset="0"/>
              </a:rPr>
              <a:t>PurpleAir</a:t>
            </a:r>
            <a:r>
              <a:rPr lang="en-US" sz="1400" dirty="0">
                <a:latin typeface="Bell MT" panose="02020503060305020303" pitchFamily="18" charset="0"/>
              </a:rPr>
              <a:t> </a:t>
            </a:r>
            <a:r>
              <a:rPr lang="en-US" sz="1400" dirty="0" smtClean="0">
                <a:latin typeface="Bell MT" panose="02020503060305020303" pitchFamily="18" charset="0"/>
              </a:rPr>
              <a:t>map</a:t>
            </a:r>
            <a:endParaRPr lang="en-US" sz="1400" dirty="0">
              <a:latin typeface="Bell MT" panose="02020503060305020303" pitchFamily="18" charset="0"/>
            </a:endParaRPr>
          </a:p>
          <a:p>
            <a:pPr algn="just"/>
            <a:endParaRPr lang="en-US" dirty="0">
              <a:latin typeface="Bell MT" panose="02020503060305020303" pitchFamily="18" charset="0"/>
            </a:endParaRPr>
          </a:p>
          <a:p>
            <a:pPr algn="just"/>
            <a:r>
              <a:rPr lang="en-US" sz="1400" b="1" u="sng" dirty="0" err="1" smtClean="0">
                <a:latin typeface="Bell MT" panose="02020503060305020303" pitchFamily="18" charset="0"/>
              </a:rPr>
              <a:t>Mapbox</a:t>
            </a:r>
            <a:r>
              <a:rPr lang="en-US" sz="1400" b="1" u="sng" dirty="0" smtClean="0">
                <a:latin typeface="Bell MT" panose="02020503060305020303" pitchFamily="18" charset="0"/>
              </a:rPr>
              <a:t>:</a:t>
            </a:r>
            <a:endParaRPr lang="en-US" sz="1400" dirty="0">
              <a:latin typeface="Bell MT" panose="02020503060305020303" pitchFamily="18" charset="0"/>
            </a:endParaRPr>
          </a:p>
          <a:p>
            <a:pPr marL="285750" indent="-285750" algn="just">
              <a:buFont typeface="Arial" panose="020B0604020202020204" pitchFamily="34" charset="0"/>
              <a:buChar char="•"/>
            </a:pPr>
            <a:r>
              <a:rPr lang="en-US" sz="1400" dirty="0" err="1" smtClean="0">
                <a:latin typeface="Bell MT" panose="02020503060305020303" pitchFamily="18" charset="0"/>
              </a:rPr>
              <a:t>Mapbox</a:t>
            </a:r>
            <a:r>
              <a:rPr lang="en-US" sz="1400" dirty="0">
                <a:latin typeface="Bell MT" panose="02020503060305020303" pitchFamily="18" charset="0"/>
              </a:rPr>
              <a:t> provides the </a:t>
            </a:r>
            <a:r>
              <a:rPr lang="en-US" sz="1400" dirty="0" err="1">
                <a:latin typeface="Bell MT" panose="02020503060305020303" pitchFamily="18" charset="0"/>
              </a:rPr>
              <a:t>PurpleAir</a:t>
            </a:r>
            <a:r>
              <a:rPr lang="en-US" sz="1400" dirty="0">
                <a:latin typeface="Bell MT" panose="02020503060305020303" pitchFamily="18" charset="0"/>
              </a:rPr>
              <a:t> map interface.</a:t>
            </a:r>
          </a:p>
          <a:p>
            <a:r>
              <a:rPr lang="en-US" sz="1400" dirty="0">
                <a:latin typeface="Bell MT" panose="02020503060305020303" pitchFamily="18" charset="0"/>
              </a:rPr>
              <a:t/>
            </a:r>
            <a:br>
              <a:rPr lang="en-US" sz="1400" dirty="0">
                <a:latin typeface="Bell MT" panose="02020503060305020303" pitchFamily="18" charset="0"/>
              </a:rPr>
            </a:br>
            <a:r>
              <a:rPr lang="en-US" sz="1400" b="1" u="sng" dirty="0">
                <a:latin typeface="Bell MT" panose="02020503060305020303" pitchFamily="18" charset="0"/>
              </a:rPr>
              <a:t>BME280 </a:t>
            </a:r>
            <a:r>
              <a:rPr lang="en-US" sz="1400" b="1" u="sng" dirty="0" smtClean="0">
                <a:latin typeface="Bell MT" panose="02020503060305020303" pitchFamily="18" charset="0"/>
              </a:rPr>
              <a:t>Sensor:</a:t>
            </a:r>
            <a:endParaRPr lang="en-US" sz="1400" u="sng" dirty="0">
              <a:latin typeface="Bell MT" panose="02020503060305020303" pitchFamily="18" charset="0"/>
            </a:endParaRPr>
          </a:p>
          <a:p>
            <a:pPr marL="285750" indent="-285750" algn="just">
              <a:buFont typeface="Arial" panose="020B0604020202020204" pitchFamily="34" charset="0"/>
              <a:buChar char="•"/>
            </a:pPr>
            <a:r>
              <a:rPr lang="en-US" sz="1400" dirty="0" smtClean="0">
                <a:latin typeface="Bell MT" panose="02020503060305020303" pitchFamily="18" charset="0"/>
              </a:rPr>
              <a:t>Includes </a:t>
            </a:r>
            <a:r>
              <a:rPr lang="en-US" sz="1400" dirty="0">
                <a:latin typeface="Bell MT" panose="02020503060305020303" pitchFamily="18" charset="0"/>
              </a:rPr>
              <a:t>a BME</a:t>
            </a:r>
            <a:r>
              <a:rPr lang="en-US" sz="1100" dirty="0">
                <a:latin typeface="Cambria" panose="02040503050406030204" pitchFamily="18" charset="0"/>
                <a:ea typeface="Cambria" panose="02040503050406030204" pitchFamily="18" charset="0"/>
              </a:rPr>
              <a:t>280</a:t>
            </a:r>
            <a:r>
              <a:rPr lang="en-US" sz="1400" dirty="0">
                <a:latin typeface="Bell MT" panose="02020503060305020303" pitchFamily="18" charset="0"/>
              </a:rPr>
              <a:t> pressure, temperature, and humidity sensor. </a:t>
            </a:r>
          </a:p>
        </p:txBody>
      </p:sp>
      <p:sp>
        <p:nvSpPr>
          <p:cNvPr id="2" name="Slide Number Placeholder 1"/>
          <p:cNvSpPr>
            <a:spLocks noGrp="1"/>
          </p:cNvSpPr>
          <p:nvPr>
            <p:ph type="sldNum" sz="quarter" idx="12"/>
          </p:nvPr>
        </p:nvSpPr>
        <p:spPr/>
        <p:txBody>
          <a:bodyPr/>
          <a:lstStyle/>
          <a:p>
            <a:fld id="{2A08B8E2-FA99-4601-8AA4-6FE09A33E0A3}" type="slidenum">
              <a:rPr lang="en-US" smtClean="0"/>
              <a:t>10</a:t>
            </a:fld>
            <a:endParaRPr lang="en-US"/>
          </a:p>
        </p:txBody>
      </p:sp>
      <p:sp>
        <p:nvSpPr>
          <p:cNvPr id="4" name="Rectangle 3"/>
          <p:cNvSpPr/>
          <p:nvPr/>
        </p:nvSpPr>
        <p:spPr>
          <a:xfrm>
            <a:off x="-2838450" y="5914988"/>
            <a:ext cx="2819400" cy="553998"/>
          </a:xfrm>
          <a:prstGeom prst="rect">
            <a:avLst/>
          </a:prstGeom>
        </p:spPr>
        <p:txBody>
          <a:bodyPr wrap="square">
            <a:spAutoFit/>
          </a:bodyPr>
          <a:lstStyle/>
          <a:p>
            <a:r>
              <a:rPr lang="en-US" sz="1000" dirty="0">
                <a:latin typeface="Bell MT" panose="02020503060305020303" pitchFamily="18" charset="0"/>
              </a:rPr>
              <a:t>Where these are present, there will be graphs for these values. </a:t>
            </a:r>
            <a:r>
              <a:rPr lang="en-US" sz="1000" dirty="0" smtClean="0"/>
              <a:t>These </a:t>
            </a:r>
            <a:r>
              <a:rPr lang="en-US" sz="1000" dirty="0"/>
              <a:t>values are provided as is and are just for interest.</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86000" y="2362200"/>
            <a:ext cx="2257425" cy="553998"/>
          </a:xfrm>
          <a:prstGeom prst="rect">
            <a:avLst/>
          </a:prstGeom>
        </p:spPr>
        <p:txBody>
          <a:bodyPr wrap="square">
            <a:spAutoFit/>
          </a:bodyPr>
          <a:lstStyle/>
          <a:p>
            <a:r>
              <a:rPr lang="en-US" sz="1000" dirty="0" err="1" smtClean="0">
                <a:latin typeface="Bell MT" panose="02020503060305020303" pitchFamily="18" charset="0"/>
              </a:rPr>
              <a:t>PurpleAir</a:t>
            </a:r>
            <a:r>
              <a:rPr lang="en-US" sz="1000" dirty="0" smtClean="0">
                <a:latin typeface="Bell MT" panose="02020503060305020303" pitchFamily="18" charset="0"/>
              </a:rPr>
              <a:t> </a:t>
            </a:r>
            <a:r>
              <a:rPr lang="en-US" sz="1000" dirty="0">
                <a:latin typeface="Bell MT" panose="02020503060305020303" pitchFamily="18" charset="0"/>
              </a:rPr>
              <a:t>sensors use an ESP</a:t>
            </a:r>
            <a:r>
              <a:rPr lang="en-US" sz="800" b="1" dirty="0">
                <a:latin typeface="Cambria" panose="02040503050406030204" pitchFamily="18" charset="0"/>
                <a:ea typeface="Cambria" panose="02040503050406030204" pitchFamily="18" charset="0"/>
              </a:rPr>
              <a:t>8266</a:t>
            </a:r>
            <a:r>
              <a:rPr lang="en-US" sz="1000" dirty="0">
                <a:latin typeface="Bell MT" panose="02020503060305020303" pitchFamily="18" charset="0"/>
              </a:rPr>
              <a:t> chip to talk to the particle counter and provide all functionality, including.</a:t>
            </a:r>
            <a:endParaRPr lang="en-US" sz="1000" dirty="0"/>
          </a:p>
        </p:txBody>
      </p:sp>
      <p:sp>
        <p:nvSpPr>
          <p:cNvPr id="7" name="Rectangle 6"/>
          <p:cNvSpPr/>
          <p:nvPr/>
        </p:nvSpPr>
        <p:spPr>
          <a:xfrm>
            <a:off x="-2914650" y="3048000"/>
            <a:ext cx="2886075" cy="646331"/>
          </a:xfrm>
          <a:prstGeom prst="rect">
            <a:avLst/>
          </a:prstGeom>
        </p:spPr>
        <p:txBody>
          <a:bodyPr wrap="square">
            <a:spAutoFit/>
          </a:bodyPr>
          <a:lstStyle/>
          <a:p>
            <a:r>
              <a:rPr lang="en-US" sz="900" dirty="0" smtClean="0">
                <a:latin typeface="Bell MT" panose="02020503060305020303" pitchFamily="18" charset="0"/>
              </a:rPr>
              <a:t>meaning </a:t>
            </a:r>
            <a:r>
              <a:rPr lang="en-US" sz="900" dirty="0">
                <a:latin typeface="Bell MT" panose="02020503060305020303" pitchFamily="18" charset="0"/>
              </a:rPr>
              <a:t>we can modify the software and the Arduino air quality sensor device will download the new version and update itself. Each Arduino air quality sensor device checks for updates from time to time</a:t>
            </a:r>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271" t="33332" r="17186" b="22060"/>
          <a:stretch/>
        </p:blipFill>
        <p:spPr bwMode="auto">
          <a:xfrm>
            <a:off x="5979797" y="4862557"/>
            <a:ext cx="1409714" cy="1810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301" t="30045" r="42718" b="22455"/>
          <a:stretch/>
        </p:blipFill>
        <p:spPr bwMode="auto">
          <a:xfrm>
            <a:off x="7324312" y="2845893"/>
            <a:ext cx="1591087" cy="2026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875" t="30045" r="69144" b="22455"/>
          <a:stretch/>
        </p:blipFill>
        <p:spPr bwMode="auto">
          <a:xfrm>
            <a:off x="6210300" y="1343302"/>
            <a:ext cx="1600200" cy="2037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0" y="838200"/>
            <a:ext cx="8972550" cy="357981"/>
          </a:xfrm>
        </p:spPr>
        <p:txBody>
          <a:bodyPr>
            <a:noAutofit/>
          </a:bodyPr>
          <a:lstStyle/>
          <a:p>
            <a:r>
              <a:rPr lang="en-US" sz="1800" b="1" dirty="0" smtClean="0">
                <a:latin typeface="Cambria" panose="02040503050406030204" pitchFamily="18" charset="0"/>
                <a:ea typeface="Cambria" panose="02040503050406030204" pitchFamily="18" charset="0"/>
              </a:rPr>
              <a:t>HOW IT WORKS: 		</a:t>
            </a:r>
            <a:r>
              <a:rPr lang="en-US" sz="1500" i="1" dirty="0" smtClean="0">
                <a:latin typeface="Cambria" panose="02040503050406030204" pitchFamily="18" charset="0"/>
                <a:ea typeface="Cambria" panose="02040503050406030204" pitchFamily="18" charset="0"/>
              </a:rPr>
              <a:t>Air </a:t>
            </a:r>
            <a:r>
              <a:rPr lang="en-US" sz="1500" i="1" dirty="0">
                <a:latin typeface="Cambria" panose="02040503050406030204" pitchFamily="18" charset="0"/>
                <a:ea typeface="Cambria" panose="02040503050406030204" pitchFamily="18" charset="0"/>
              </a:rPr>
              <a:t>quality monitoring network built on a new generation of </a:t>
            </a:r>
            <a:r>
              <a:rPr lang="en-US" sz="1500" i="1" dirty="0" smtClean="0">
                <a:latin typeface="Cambria" panose="02040503050406030204" pitchFamily="18" charset="0"/>
                <a:ea typeface="Cambria" panose="02040503050406030204" pitchFamily="18" charset="0"/>
              </a:rPr>
              <a:t>			"</a:t>
            </a:r>
            <a:r>
              <a:rPr lang="en-US" sz="1500" i="1" dirty="0">
                <a:latin typeface="Cambria" panose="02040503050406030204" pitchFamily="18" charset="0"/>
                <a:ea typeface="Cambria" panose="02040503050406030204" pitchFamily="18" charset="0"/>
              </a:rPr>
              <a:t>Internet of Things" sensors</a:t>
            </a:r>
            <a:br>
              <a:rPr lang="en-US" sz="1500" i="1" dirty="0">
                <a:latin typeface="Cambria" panose="02040503050406030204" pitchFamily="18" charset="0"/>
                <a:ea typeface="Cambria" panose="02040503050406030204" pitchFamily="18" charset="0"/>
              </a:rPr>
            </a:br>
            <a:endParaRPr lang="en-US" sz="1500" b="1" i="1" dirty="0">
              <a:latin typeface="Cambria" panose="02040503050406030204" pitchFamily="18" charset="0"/>
              <a:ea typeface="Cambria" panose="02040503050406030204" pitchFamily="18" charset="0"/>
            </a:endParaRPr>
          </a:p>
        </p:txBody>
      </p:sp>
      <p:sp>
        <p:nvSpPr>
          <p:cNvPr id="12" name="Rectangle 11"/>
          <p:cNvSpPr/>
          <p:nvPr/>
        </p:nvSpPr>
        <p:spPr>
          <a:xfrm>
            <a:off x="-2619375" y="1447800"/>
            <a:ext cx="2590800" cy="553998"/>
          </a:xfrm>
          <a:prstGeom prst="rect">
            <a:avLst/>
          </a:prstGeom>
        </p:spPr>
        <p:txBody>
          <a:bodyPr wrap="square">
            <a:spAutoFit/>
          </a:bodyPr>
          <a:lstStyle/>
          <a:p>
            <a:r>
              <a:rPr lang="en-US" sz="1000" dirty="0">
                <a:latin typeface="Bell MT" panose="02020503060305020303" pitchFamily="18" charset="0"/>
              </a:rPr>
              <a:t>PMS</a:t>
            </a:r>
            <a:r>
              <a:rPr lang="en-US" sz="900" dirty="0"/>
              <a:t>5003 </a:t>
            </a:r>
            <a:r>
              <a:rPr lang="en-US" sz="1000" dirty="0">
                <a:latin typeface="Bell MT" panose="02020503060305020303" pitchFamily="18" charset="0"/>
              </a:rPr>
              <a:t>and PMS</a:t>
            </a:r>
            <a:r>
              <a:rPr lang="en-US" sz="900" dirty="0"/>
              <a:t>1003</a:t>
            </a:r>
            <a:r>
              <a:rPr lang="en-US" sz="1000" dirty="0">
                <a:latin typeface="Bell MT" panose="02020503060305020303" pitchFamily="18" charset="0"/>
              </a:rPr>
              <a:t> sensors come factory </a:t>
            </a:r>
            <a:r>
              <a:rPr lang="en-US" sz="1000" dirty="0" smtClean="0">
                <a:latin typeface="Bell MT" panose="02020503060305020303" pitchFamily="18" charset="0"/>
              </a:rPr>
              <a:t>calibrated. </a:t>
            </a:r>
            <a:r>
              <a:rPr lang="en-US" sz="1000" b="1" u="sng" dirty="0">
                <a:latin typeface="Bell MT" panose="02020503060305020303" pitchFamily="18" charset="0"/>
              </a:rPr>
              <a:t>(</a:t>
            </a:r>
            <a:r>
              <a:rPr lang="en-US" sz="1000" dirty="0">
                <a:latin typeface="Bell MT" panose="02020503060305020303" pitchFamily="18" charset="0"/>
              </a:rPr>
              <a:t>Laser particle counters that count suspended particles in sizes</a:t>
            </a:r>
            <a:r>
              <a:rPr lang="en-US" sz="1000" dirty="0" smtClean="0">
                <a:latin typeface="Bell MT" panose="02020503060305020303" pitchFamily="18" charset="0"/>
              </a:rPr>
              <a:t>)</a:t>
            </a:r>
            <a:endParaRPr lang="en-US" sz="1400" b="1" u="sng" dirty="0">
              <a:latin typeface="Bell MT" panose="02020503060305020303" pitchFamily="18" charset="0"/>
            </a:endParaRPr>
          </a:p>
        </p:txBody>
      </p:sp>
    </p:spTree>
    <p:extLst>
      <p:ext uri="{BB962C8B-B14F-4D97-AF65-F5344CB8AC3E}">
        <p14:creationId xmlns:p14="http://schemas.microsoft.com/office/powerpoint/2010/main" val="5392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952" r="25130" b="10791"/>
          <a:stretch/>
        </p:blipFill>
        <p:spPr bwMode="auto">
          <a:xfrm>
            <a:off x="3829049" y="3668505"/>
            <a:ext cx="5295901" cy="31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222" b="11340"/>
          <a:stretch/>
        </p:blipFill>
        <p:spPr bwMode="auto">
          <a:xfrm>
            <a:off x="3810000" y="404277"/>
            <a:ext cx="5334000" cy="302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234338" y="6578537"/>
            <a:ext cx="3062478" cy="266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smtClean="0"/>
              <a:t>Adapted from: </a:t>
            </a:r>
            <a:r>
              <a:rPr lang="en-US" sz="1000" dirty="0" smtClean="0">
                <a:hlinkClick r:id="rId5"/>
              </a:rPr>
              <a:t>https://www.purpleair.com/map</a:t>
            </a:r>
            <a:endParaRPr lang="en-US" sz="1000" dirty="0" smtClean="0"/>
          </a:p>
          <a:p>
            <a:endParaRPr lang="en-US" sz="1000" dirty="0"/>
          </a:p>
        </p:txBody>
      </p:sp>
      <p:sp>
        <p:nvSpPr>
          <p:cNvPr id="2" name="Slide Number Placeholder 1"/>
          <p:cNvSpPr>
            <a:spLocks noGrp="1"/>
          </p:cNvSpPr>
          <p:nvPr>
            <p:ph type="sldNum" sz="quarter" idx="12"/>
          </p:nvPr>
        </p:nvSpPr>
        <p:spPr/>
        <p:txBody>
          <a:bodyPr/>
          <a:lstStyle/>
          <a:p>
            <a:fld id="{2A08B8E2-FA99-4601-8AA4-6FE09A33E0A3}" type="slidenum">
              <a:rPr lang="en-US" smtClean="0"/>
              <a:t>11</a:t>
            </a:fld>
            <a:endParaRPr lang="en-US"/>
          </a:p>
        </p:txBody>
      </p:sp>
      <p:pic>
        <p:nvPicPr>
          <p:cNvPr id="6"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937" t="41944" r="79844" b="5694"/>
          <a:stretch/>
        </p:blipFill>
        <p:spPr bwMode="auto">
          <a:xfrm>
            <a:off x="0" y="1142999"/>
            <a:ext cx="2514600" cy="385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6737" t="80235" r="82777" b="7264"/>
          <a:stretch/>
        </p:blipFill>
        <p:spPr bwMode="auto">
          <a:xfrm>
            <a:off x="1524000" y="2670213"/>
            <a:ext cx="1600200" cy="107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828140" y="38100"/>
            <a:ext cx="2513830" cy="369332"/>
          </a:xfrm>
          <a:prstGeom prst="rect">
            <a:avLst/>
          </a:prstGeom>
        </p:spPr>
        <p:txBody>
          <a:bodyPr wrap="none">
            <a:spAutoFit/>
          </a:bodyPr>
          <a:lstStyle/>
          <a:p>
            <a:r>
              <a:rPr lang="en-US" b="1" dirty="0" smtClean="0">
                <a:latin typeface="Bell MT" panose="02020503060305020303" pitchFamily="18" charset="0"/>
              </a:rPr>
              <a:t>Purple Air distribution</a:t>
            </a:r>
            <a:endParaRPr lang="en-US" b="1" dirty="0">
              <a:latin typeface="Bell MT" panose="02020503060305020303" pitchFamily="18" charset="0"/>
            </a:endParaRPr>
          </a:p>
        </p:txBody>
      </p:sp>
    </p:spTree>
    <p:extLst>
      <p:ext uri="{BB962C8B-B14F-4D97-AF65-F5344CB8AC3E}">
        <p14:creationId xmlns:p14="http://schemas.microsoft.com/office/powerpoint/2010/main" val="416018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741" y="667643"/>
            <a:ext cx="9092883" cy="830997"/>
          </a:xfrm>
          <a:prstGeom prst="rect">
            <a:avLst/>
          </a:prstGeom>
        </p:spPr>
        <p:txBody>
          <a:bodyPr wrap="square">
            <a:spAutoFit/>
          </a:bodyPr>
          <a:lstStyle/>
          <a:p>
            <a:r>
              <a:rPr lang="en-US" sz="1600" b="1" dirty="0" smtClean="0">
                <a:latin typeface="Bell MT" panose="02020503060305020303" pitchFamily="18" charset="0"/>
                <a:ea typeface="Cambria" panose="02040503050406030204" pitchFamily="18" charset="0"/>
              </a:rPr>
              <a:t>Purpose of Study</a:t>
            </a:r>
          </a:p>
          <a:p>
            <a:pPr marL="285750" indent="-285750">
              <a:buFont typeface="Arial" panose="020B0604020202020204" pitchFamily="34" charset="0"/>
              <a:buChar char="•"/>
            </a:pPr>
            <a:r>
              <a:rPr lang="en-US" sz="1600" dirty="0" smtClean="0">
                <a:latin typeface="Bell MT" panose="02020503060305020303" pitchFamily="18" charset="0"/>
                <a:ea typeface="Cambria" panose="02040503050406030204" pitchFamily="18" charset="0"/>
              </a:rPr>
              <a:t>To promote access </a:t>
            </a:r>
            <a:r>
              <a:rPr lang="en-US" sz="1600" dirty="0">
                <a:latin typeface="Bell MT" panose="02020503060305020303" pitchFamily="18" charset="0"/>
                <a:ea typeface="Cambria" panose="02040503050406030204" pitchFamily="18" charset="0"/>
              </a:rPr>
              <a:t>to </a:t>
            </a:r>
            <a:r>
              <a:rPr lang="en-US" sz="1600" dirty="0" smtClean="0">
                <a:latin typeface="Bell MT" panose="02020503060305020303" pitchFamily="18" charset="0"/>
                <a:ea typeface="Cambria" panose="02040503050406030204" pitchFamily="18" charset="0"/>
              </a:rPr>
              <a:t>real-time </a:t>
            </a:r>
            <a:r>
              <a:rPr lang="en-US" sz="1600" dirty="0">
                <a:latin typeface="Bell MT" panose="02020503060305020303" pitchFamily="18" charset="0"/>
                <a:ea typeface="Cambria" panose="02040503050406030204" pitchFamily="18" charset="0"/>
              </a:rPr>
              <a:t>public air quality data </a:t>
            </a:r>
            <a:r>
              <a:rPr lang="en-US" sz="1600" dirty="0" smtClean="0">
                <a:latin typeface="Bell MT" panose="02020503060305020303" pitchFamily="18" charset="0"/>
                <a:ea typeface="Cambria" panose="02040503050406030204" pitchFamily="18" charset="0"/>
              </a:rPr>
              <a:t>that is accessible to all; thereby increasing </a:t>
            </a:r>
            <a:r>
              <a:rPr lang="en-US" sz="1600" dirty="0">
                <a:latin typeface="Bell MT" panose="02020503060305020303" pitchFamily="18" charset="0"/>
                <a:ea typeface="Cambria" panose="02040503050406030204" pitchFamily="18" charset="0"/>
              </a:rPr>
              <a:t>public awareness, </a:t>
            </a:r>
            <a:r>
              <a:rPr lang="en-US" sz="1600" dirty="0" smtClean="0">
                <a:latin typeface="Bell MT" panose="02020503060305020303" pitchFamily="18" charset="0"/>
                <a:ea typeface="Cambria" panose="02040503050406030204" pitchFamily="18" charset="0"/>
              </a:rPr>
              <a:t>encouraging </a:t>
            </a:r>
            <a:r>
              <a:rPr lang="en-US" sz="1600" dirty="0">
                <a:latin typeface="Bell MT" panose="02020503060305020303" pitchFamily="18" charset="0"/>
                <a:ea typeface="Cambria" panose="02040503050406030204" pitchFamily="18" charset="0"/>
              </a:rPr>
              <a:t>protective measures, and </a:t>
            </a:r>
            <a:r>
              <a:rPr lang="en-US" sz="1600" dirty="0" smtClean="0">
                <a:latin typeface="Bell MT" panose="02020503060305020303" pitchFamily="18" charset="0"/>
                <a:ea typeface="Cambria" panose="02040503050406030204" pitchFamily="18" charset="0"/>
              </a:rPr>
              <a:t>driving </a:t>
            </a:r>
            <a:r>
              <a:rPr lang="en-US" sz="1600" dirty="0">
                <a:latin typeface="Bell MT" panose="02020503060305020303" pitchFamily="18" charset="0"/>
                <a:ea typeface="Cambria" panose="02040503050406030204" pitchFamily="18" charset="0"/>
              </a:rPr>
              <a:t>action to combat emissions</a:t>
            </a:r>
            <a:r>
              <a:rPr lang="en-US" sz="1600" dirty="0" smtClean="0">
                <a:latin typeface="Bell MT" panose="02020503060305020303" pitchFamily="18" charset="0"/>
                <a:ea typeface="Cambria" panose="02040503050406030204" pitchFamily="18" charset="0"/>
              </a:rPr>
              <a:t>.</a:t>
            </a:r>
            <a:endParaRPr lang="en-US" sz="1600" dirty="0">
              <a:latin typeface="Bell MT" panose="02020503060305020303" pitchFamily="18" charset="0"/>
              <a:ea typeface="Cambria" panose="02040503050406030204" pitchFamily="18" charset="0"/>
            </a:endParaRPr>
          </a:p>
        </p:txBody>
      </p:sp>
      <p:sp>
        <p:nvSpPr>
          <p:cNvPr id="4" name="Rectangle 3"/>
          <p:cNvSpPr/>
          <p:nvPr/>
        </p:nvSpPr>
        <p:spPr>
          <a:xfrm>
            <a:off x="65182" y="1905000"/>
            <a:ext cx="9143999" cy="4893647"/>
          </a:xfrm>
          <a:prstGeom prst="rect">
            <a:avLst/>
          </a:prstGeom>
        </p:spPr>
        <p:txBody>
          <a:bodyPr wrap="square">
            <a:spAutoFit/>
          </a:bodyPr>
          <a:lstStyle/>
          <a:p>
            <a:r>
              <a:rPr lang="en-US" sz="1600" b="1" dirty="0" smtClean="0">
                <a:latin typeface="Bell MT" panose="02020503060305020303" pitchFamily="18" charset="0"/>
                <a:ea typeface="Cambria" panose="02040503050406030204" pitchFamily="18" charset="0"/>
              </a:rPr>
              <a:t>Objectives</a:t>
            </a:r>
            <a:endParaRPr lang="en-US" sz="1600" dirty="0">
              <a:latin typeface="Bell MT" panose="02020503060305020303" pitchFamily="18" charset="0"/>
              <a:ea typeface="Cambria" panose="02040503050406030204" pitchFamily="18" charset="0"/>
            </a:endParaRPr>
          </a:p>
          <a:p>
            <a:pPr marL="285750" indent="-285750">
              <a:lnSpc>
                <a:spcPct val="150000"/>
              </a:lnSpc>
              <a:buFont typeface="Arial" panose="020B0604020202020204" pitchFamily="34" charset="0"/>
              <a:buChar char="•"/>
            </a:pPr>
            <a:r>
              <a:rPr lang="en-US" sz="1600" dirty="0">
                <a:latin typeface="Bell MT" panose="02020503060305020303" pitchFamily="18" charset="0"/>
              </a:rPr>
              <a:t>To create a data management plan </a:t>
            </a:r>
            <a:r>
              <a:rPr lang="en-US" sz="1600" dirty="0" smtClean="0">
                <a:latin typeface="Bell MT" panose="02020503060305020303" pitchFamily="18" charset="0"/>
              </a:rPr>
              <a:t>and </a:t>
            </a:r>
            <a:r>
              <a:rPr lang="en-US" sz="1600" dirty="0">
                <a:latin typeface="Bell MT" panose="02020503060305020303" pitchFamily="18" charset="0"/>
              </a:rPr>
              <a:t>having a central place to store data and analyses </a:t>
            </a:r>
          </a:p>
          <a:p>
            <a:pPr marL="285750" indent="-285750">
              <a:lnSpc>
                <a:spcPct val="150000"/>
              </a:lnSpc>
              <a:buFont typeface="Arial" panose="020B0604020202020204" pitchFamily="34" charset="0"/>
              <a:buChar char="•"/>
            </a:pPr>
            <a:r>
              <a:rPr lang="en-US" sz="1600" dirty="0" smtClean="0">
                <a:latin typeface="Bell MT" panose="02020503060305020303" pitchFamily="18" charset="0"/>
              </a:rPr>
              <a:t>To install </a:t>
            </a:r>
            <a:r>
              <a:rPr lang="en-US" sz="1600" dirty="0">
                <a:latin typeface="Bell MT" panose="02020503060305020303" pitchFamily="18" charset="0"/>
              </a:rPr>
              <a:t>purple air sensors in study </a:t>
            </a:r>
            <a:r>
              <a:rPr lang="en-US" sz="1600" dirty="0" smtClean="0">
                <a:latin typeface="Bell MT" panose="02020503060305020303" pitchFamily="18" charset="0"/>
              </a:rPr>
              <a:t>area and present </a:t>
            </a:r>
            <a:r>
              <a:rPr lang="en-US" sz="1600" dirty="0">
                <a:latin typeface="Bell MT" panose="02020503060305020303" pitchFamily="18" charset="0"/>
                <a:ea typeface="Cambria" panose="02040503050406030204" pitchFamily="18" charset="0"/>
              </a:rPr>
              <a:t>real time ambient levels of PM</a:t>
            </a:r>
            <a:r>
              <a:rPr lang="en-US" sz="1600" baseline="-25000" dirty="0">
                <a:latin typeface="Bell MT" panose="02020503060305020303" pitchFamily="18" charset="0"/>
                <a:ea typeface="Cambria" panose="02040503050406030204" pitchFamily="18" charset="0"/>
              </a:rPr>
              <a:t>2.5</a:t>
            </a:r>
            <a:r>
              <a:rPr lang="en-US" sz="1600" dirty="0">
                <a:latin typeface="Bell MT" panose="02020503060305020303" pitchFamily="18" charset="0"/>
                <a:ea typeface="Cambria" panose="02040503050406030204" pitchFamily="18" charset="0"/>
              </a:rPr>
              <a:t>, and PM</a:t>
            </a:r>
            <a:r>
              <a:rPr lang="en-US" sz="1600" baseline="-25000" dirty="0">
                <a:latin typeface="Bell MT" panose="02020503060305020303" pitchFamily="18" charset="0"/>
                <a:ea typeface="Cambria" panose="02040503050406030204" pitchFamily="18" charset="0"/>
              </a:rPr>
              <a:t>10</a:t>
            </a:r>
            <a:r>
              <a:rPr lang="en-US" sz="1600" i="1" dirty="0">
                <a:latin typeface="Bell MT" panose="02020503060305020303" pitchFamily="18" charset="0"/>
                <a:ea typeface="Cambria" panose="02040503050406030204" pitchFamily="18" charset="0"/>
              </a:rPr>
              <a:t> </a:t>
            </a:r>
            <a:r>
              <a:rPr lang="en-US" sz="1600" dirty="0">
                <a:latin typeface="Bell MT" panose="02020503060305020303" pitchFamily="18" charset="0"/>
                <a:ea typeface="Cambria" panose="02040503050406030204" pitchFamily="18" charset="0"/>
              </a:rPr>
              <a:t>in study </a:t>
            </a:r>
            <a:r>
              <a:rPr lang="en-US" sz="1600" dirty="0" smtClean="0">
                <a:latin typeface="Bell MT" panose="02020503060305020303" pitchFamily="18" charset="0"/>
                <a:ea typeface="Cambria" panose="02040503050406030204" pitchFamily="18" charset="0"/>
              </a:rPr>
              <a:t>region.</a:t>
            </a:r>
            <a:endParaRPr lang="en-US" sz="1600" dirty="0">
              <a:latin typeface="Bell MT" panose="02020503060305020303" pitchFamily="18" charset="0"/>
            </a:endParaRPr>
          </a:p>
          <a:p>
            <a:pPr marL="285750" indent="-285750">
              <a:lnSpc>
                <a:spcPct val="150000"/>
              </a:lnSpc>
              <a:buFont typeface="Arial" panose="020B0604020202020204" pitchFamily="34" charset="0"/>
              <a:buChar char="•"/>
            </a:pPr>
            <a:r>
              <a:rPr lang="en-US" sz="1600" dirty="0" smtClean="0">
                <a:latin typeface="Bell MT" panose="02020503060305020303" pitchFamily="18" charset="0"/>
              </a:rPr>
              <a:t>To work </a:t>
            </a:r>
            <a:r>
              <a:rPr lang="en-US" sz="1600" dirty="0">
                <a:latin typeface="Bell MT" panose="02020503060305020303" pitchFamily="18" charset="0"/>
              </a:rPr>
              <a:t>with </a:t>
            </a:r>
            <a:r>
              <a:rPr lang="en-US" sz="1600" dirty="0" smtClean="0">
                <a:latin typeface="Bell MT" panose="02020503060305020303" pitchFamily="18" charset="0"/>
              </a:rPr>
              <a:t>aggregated </a:t>
            </a:r>
            <a:r>
              <a:rPr lang="en-US" sz="1600" dirty="0">
                <a:latin typeface="Bell MT" panose="02020503060305020303" pitchFamily="18" charset="0"/>
              </a:rPr>
              <a:t>data </a:t>
            </a:r>
            <a:r>
              <a:rPr lang="en-US" sz="1600" dirty="0" smtClean="0">
                <a:latin typeface="Bell MT" panose="02020503060305020303" pitchFamily="18" charset="0"/>
              </a:rPr>
              <a:t>in </a:t>
            </a:r>
            <a:r>
              <a:rPr lang="en-US" sz="1600" dirty="0" smtClean="0">
                <a:latin typeface="Bell MT" panose="02020503060305020303" pitchFamily="18" charset="0"/>
                <a:ea typeface="Cambria" panose="02040503050406030204" pitchFamily="18" charset="0"/>
              </a:rPr>
              <a:t>determining hourly/daily average </a:t>
            </a:r>
            <a:r>
              <a:rPr lang="en-US" sz="1600" dirty="0">
                <a:latin typeface="Bell MT" panose="02020503060305020303" pitchFamily="18" charset="0"/>
                <a:ea typeface="Cambria" panose="02040503050406030204" pitchFamily="18" charset="0"/>
              </a:rPr>
              <a:t>of PM</a:t>
            </a:r>
            <a:r>
              <a:rPr lang="en-US" sz="1600" baseline="-25000" dirty="0">
                <a:latin typeface="Bell MT" panose="02020503060305020303" pitchFamily="18" charset="0"/>
                <a:ea typeface="Cambria" panose="02040503050406030204" pitchFamily="18" charset="0"/>
              </a:rPr>
              <a:t>2.5</a:t>
            </a:r>
            <a:r>
              <a:rPr lang="en-US" sz="1600" dirty="0">
                <a:latin typeface="Bell MT" panose="02020503060305020303" pitchFamily="18" charset="0"/>
                <a:ea typeface="Cambria" panose="02040503050406030204" pitchFamily="18" charset="0"/>
              </a:rPr>
              <a:t>, and </a:t>
            </a:r>
            <a:r>
              <a:rPr lang="en-US" sz="1600" dirty="0" smtClean="0">
                <a:latin typeface="Bell MT" panose="02020503060305020303" pitchFamily="18" charset="0"/>
                <a:ea typeface="Cambria" panose="02040503050406030204" pitchFamily="18" charset="0"/>
              </a:rPr>
              <a:t>PM</a:t>
            </a:r>
            <a:r>
              <a:rPr lang="en-US" sz="1600" baseline="-25000" dirty="0" smtClean="0">
                <a:latin typeface="Bell MT" panose="02020503060305020303" pitchFamily="18" charset="0"/>
                <a:ea typeface="Cambria" panose="02040503050406030204" pitchFamily="18" charset="0"/>
              </a:rPr>
              <a:t>10</a:t>
            </a:r>
            <a:r>
              <a:rPr lang="en-US" sz="1600" dirty="0" smtClean="0">
                <a:latin typeface="Bell MT" panose="02020503060305020303" pitchFamily="18" charset="0"/>
                <a:ea typeface="Cambria" panose="02040503050406030204" pitchFamily="18" charset="0"/>
              </a:rPr>
              <a:t>.</a:t>
            </a:r>
            <a:endParaRPr lang="en-US" sz="1600" dirty="0" smtClean="0">
              <a:latin typeface="Bell MT" panose="02020503060305020303" pitchFamily="18" charset="0"/>
              <a:ea typeface="Cambria" panose="02040503050406030204" pitchFamily="18" charset="0"/>
            </a:endParaRPr>
          </a:p>
          <a:p>
            <a:pPr marL="285750" indent="-285750">
              <a:lnSpc>
                <a:spcPct val="150000"/>
              </a:lnSpc>
              <a:buFont typeface="Arial" panose="020B0604020202020204" pitchFamily="34" charset="0"/>
              <a:buChar char="•"/>
            </a:pPr>
            <a:r>
              <a:rPr lang="en-US" sz="1600" dirty="0">
                <a:latin typeface="Bell MT" panose="02020503060305020303" pitchFamily="18" charset="0"/>
              </a:rPr>
              <a:t>To apply FAIR principles in </a:t>
            </a:r>
            <a:r>
              <a:rPr lang="en-US" sz="1600" dirty="0" smtClean="0">
                <a:latin typeface="Bell MT" panose="02020503060305020303" pitchFamily="18" charset="0"/>
              </a:rPr>
              <a:t>the </a:t>
            </a:r>
            <a:r>
              <a:rPr lang="en-US" sz="1600" dirty="0">
                <a:latin typeface="Bell MT" panose="02020503060305020303" pitchFamily="18" charset="0"/>
              </a:rPr>
              <a:t>analysis </a:t>
            </a:r>
            <a:r>
              <a:rPr lang="en-US" sz="1600" dirty="0" smtClean="0">
                <a:latin typeface="Bell MT" panose="02020503060305020303" pitchFamily="18" charset="0"/>
              </a:rPr>
              <a:t>of collected data so </a:t>
            </a:r>
            <a:r>
              <a:rPr lang="en-US" sz="1600" dirty="0">
                <a:latin typeface="Bell MT" panose="02020503060305020303" pitchFamily="18" charset="0"/>
              </a:rPr>
              <a:t>that it is transparent and reproducible</a:t>
            </a:r>
            <a:r>
              <a:rPr lang="en-US" sz="1600" dirty="0" smtClean="0">
                <a:latin typeface="Bell MT" panose="02020503060305020303" pitchFamily="18" charset="0"/>
              </a:rPr>
              <a:t>.</a:t>
            </a:r>
            <a:endParaRPr lang="en-US" sz="1600" dirty="0" smtClean="0">
              <a:latin typeface="Bell MT" panose="02020503060305020303" pitchFamily="18" charset="0"/>
              <a:ea typeface="Cambria" panose="02040503050406030204" pitchFamily="18" charset="0"/>
            </a:endParaRPr>
          </a:p>
          <a:p>
            <a:pPr marL="285750" indent="-285750">
              <a:lnSpc>
                <a:spcPct val="150000"/>
              </a:lnSpc>
              <a:buFont typeface="Arial" panose="020B0604020202020204" pitchFamily="34" charset="0"/>
              <a:buChar char="•"/>
            </a:pPr>
            <a:r>
              <a:rPr lang="en-US" sz="1600" dirty="0" smtClean="0">
                <a:latin typeface="Bell MT" panose="02020503060305020303" pitchFamily="18" charset="0"/>
                <a:ea typeface="Cambria" panose="02040503050406030204" pitchFamily="18" charset="0"/>
              </a:rPr>
              <a:t>To </a:t>
            </a:r>
            <a:r>
              <a:rPr lang="en-US" sz="1600" dirty="0">
                <a:latin typeface="Bell MT" panose="02020503060305020303" pitchFamily="18" charset="0"/>
                <a:ea typeface="Cambria" panose="02040503050406030204" pitchFamily="18" charset="0"/>
              </a:rPr>
              <a:t>map out air pollution hotspots in selected </a:t>
            </a:r>
            <a:r>
              <a:rPr lang="en-US" sz="1600" dirty="0" smtClean="0">
                <a:latin typeface="Bell MT" panose="02020503060305020303" pitchFamily="18" charset="0"/>
                <a:ea typeface="Cambria" panose="02040503050406030204" pitchFamily="18" charset="0"/>
              </a:rPr>
              <a:t>communities</a:t>
            </a:r>
            <a:r>
              <a:rPr lang="en-US" sz="1600" dirty="0" smtClean="0">
                <a:latin typeface="Bell MT" panose="02020503060305020303" pitchFamily="18" charset="0"/>
                <a:ea typeface="Cambria" panose="02040503050406030204" pitchFamily="18" charset="0"/>
              </a:rPr>
              <a:t>.</a:t>
            </a:r>
          </a:p>
          <a:p>
            <a:pPr marL="285750" indent="-285750">
              <a:lnSpc>
                <a:spcPct val="150000"/>
              </a:lnSpc>
              <a:buFont typeface="Arial" panose="020B0604020202020204" pitchFamily="34" charset="0"/>
              <a:buChar char="•"/>
            </a:pPr>
            <a:endParaRPr lang="en-US" sz="1600" dirty="0">
              <a:latin typeface="Bell MT" panose="02020503060305020303" pitchFamily="18" charset="0"/>
              <a:ea typeface="Cambria" panose="02040503050406030204" pitchFamily="18" charset="0"/>
            </a:endParaRPr>
          </a:p>
          <a:p>
            <a:pPr algn="just"/>
            <a:r>
              <a:rPr lang="en-US" sz="1600" b="1" dirty="0">
                <a:latin typeface="Bell MT" panose="02020503060305020303" pitchFamily="18" charset="0"/>
                <a:ea typeface="Cambria" panose="02040503050406030204" pitchFamily="18" charset="0"/>
              </a:rPr>
              <a:t>Study Area: </a:t>
            </a:r>
          </a:p>
          <a:p>
            <a:pPr marL="285750" indent="-285750" algn="just">
              <a:buFont typeface="Arial" panose="020B0604020202020204" pitchFamily="34" charset="0"/>
              <a:buChar char="•"/>
            </a:pPr>
            <a:r>
              <a:rPr lang="en-US" sz="1600" dirty="0" smtClean="0">
                <a:latin typeface="Bell MT" panose="02020503060305020303" pitchFamily="18" charset="0"/>
                <a:ea typeface="Cambria" panose="02040503050406030204" pitchFamily="18" charset="0"/>
              </a:rPr>
              <a:t>Niger-Delta </a:t>
            </a:r>
            <a:r>
              <a:rPr lang="en-US" sz="1600" dirty="0">
                <a:latin typeface="Bell MT" panose="02020503060305020303" pitchFamily="18" charset="0"/>
                <a:ea typeface="Cambria" panose="02040503050406030204" pitchFamily="18" charset="0"/>
              </a:rPr>
              <a:t>and South-Western region of Nigeria</a:t>
            </a:r>
          </a:p>
          <a:p>
            <a:pPr algn="just"/>
            <a:endParaRPr lang="en-US" sz="1600" dirty="0">
              <a:latin typeface="Bell MT" panose="02020503060305020303" pitchFamily="18" charset="0"/>
              <a:ea typeface="Cambria" panose="02040503050406030204" pitchFamily="18" charset="0"/>
            </a:endParaRPr>
          </a:p>
          <a:p>
            <a:pPr algn="just"/>
            <a:r>
              <a:rPr lang="en-US" sz="1600" b="1" dirty="0">
                <a:latin typeface="Bell MT" panose="02020503060305020303" pitchFamily="18" charset="0"/>
                <a:ea typeface="Cambria" panose="02040503050406030204" pitchFamily="18" charset="0"/>
              </a:rPr>
              <a:t>Study design</a:t>
            </a:r>
            <a:endParaRPr lang="en-US" sz="1600" dirty="0">
              <a:latin typeface="Bell MT" panose="02020503060305020303" pitchFamily="18" charset="0"/>
              <a:ea typeface="Cambria" panose="02040503050406030204" pitchFamily="18" charset="0"/>
            </a:endParaRPr>
          </a:p>
          <a:p>
            <a:pPr marL="285750" indent="-285750" algn="just">
              <a:buFont typeface="Arial" panose="020B0604020202020204" pitchFamily="34" charset="0"/>
              <a:buChar char="•"/>
            </a:pPr>
            <a:r>
              <a:rPr lang="en-US" sz="1600" dirty="0" smtClean="0">
                <a:latin typeface="Bell MT" panose="02020503060305020303" pitchFamily="18" charset="0"/>
                <a:ea typeface="Cambria" panose="02040503050406030204" pitchFamily="18" charset="0"/>
              </a:rPr>
              <a:t>This </a:t>
            </a:r>
            <a:r>
              <a:rPr lang="en-US" sz="1600" dirty="0">
                <a:latin typeface="Bell MT" panose="02020503060305020303" pitchFamily="18" charset="0"/>
                <a:ea typeface="Cambria" panose="02040503050406030204" pitchFamily="18" charset="0"/>
              </a:rPr>
              <a:t>study will adopt comparative cross sectional design. </a:t>
            </a:r>
          </a:p>
          <a:p>
            <a:pPr algn="just"/>
            <a:endParaRPr lang="en-US" sz="1600" dirty="0">
              <a:latin typeface="Bell MT" panose="02020503060305020303" pitchFamily="18" charset="0"/>
              <a:ea typeface="Cambria" panose="02040503050406030204" pitchFamily="18" charset="0"/>
            </a:endParaRPr>
          </a:p>
          <a:p>
            <a:pPr algn="just"/>
            <a:r>
              <a:rPr lang="en-US" sz="1600" b="1" dirty="0">
                <a:latin typeface="Bell MT" panose="02020503060305020303" pitchFamily="18" charset="0"/>
                <a:ea typeface="Cambria" panose="02040503050406030204" pitchFamily="18" charset="0"/>
              </a:rPr>
              <a:t>Sampling period: </a:t>
            </a:r>
          </a:p>
          <a:p>
            <a:pPr marL="285750" indent="-285750" algn="just">
              <a:buFont typeface="Arial" panose="020B0604020202020204" pitchFamily="34" charset="0"/>
              <a:buChar char="•"/>
            </a:pPr>
            <a:r>
              <a:rPr lang="en-US" sz="1600" dirty="0" smtClean="0">
                <a:latin typeface="+mj-lt"/>
                <a:ea typeface="Cambria" panose="02040503050406030204" pitchFamily="18" charset="0"/>
              </a:rPr>
              <a:t>6</a:t>
            </a:r>
            <a:r>
              <a:rPr lang="en-US" sz="1600" dirty="0" smtClean="0">
                <a:latin typeface="Bell MT" panose="02020503060305020303" pitchFamily="18" charset="0"/>
                <a:ea typeface="Cambria" panose="02040503050406030204" pitchFamily="18" charset="0"/>
              </a:rPr>
              <a:t>months </a:t>
            </a:r>
            <a:r>
              <a:rPr lang="en-US" sz="1600" dirty="0">
                <a:latin typeface="Bell MT" panose="02020503060305020303" pitchFamily="18" charset="0"/>
                <a:ea typeface="Cambria" panose="02040503050406030204" pitchFamily="18" charset="0"/>
              </a:rPr>
              <a:t>to </a:t>
            </a:r>
            <a:r>
              <a:rPr lang="en-US" sz="1600" dirty="0" smtClean="0">
                <a:latin typeface="Bell MT" panose="02020503060305020303" pitchFamily="18" charset="0"/>
                <a:ea typeface="Cambria" panose="02040503050406030204" pitchFamily="18" charset="0"/>
              </a:rPr>
              <a:t>1year</a:t>
            </a:r>
            <a:endParaRPr lang="en-US" sz="1600" dirty="0">
              <a:latin typeface="Bell MT" panose="02020503060305020303" pitchFamily="18" charset="0"/>
              <a:ea typeface="Cambria" panose="02040503050406030204" pitchFamily="18"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539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Autofit/>
          </a:bodyPr>
          <a:lstStyle/>
          <a:p>
            <a:r>
              <a:rPr lang="en-US" sz="3200" dirty="0" smtClean="0">
                <a:latin typeface="Cambria" panose="02040503050406030204" pitchFamily="18" charset="0"/>
                <a:ea typeface="Cambria" panose="02040503050406030204" pitchFamily="18" charset="0"/>
              </a:rPr>
              <a:t>Storing air quality data with Purple air (First trial: 6months)</a:t>
            </a:r>
            <a:endParaRPr lang="en-US" sz="3200" dirty="0">
              <a:latin typeface="Cambria" panose="02040503050406030204" pitchFamily="18" charset="0"/>
              <a:ea typeface="Cambria" panose="02040503050406030204" pitchFamily="18" charset="0"/>
            </a:endParaRPr>
          </a:p>
        </p:txBody>
      </p:sp>
      <p:sp>
        <p:nvSpPr>
          <p:cNvPr id="3" name="Slide Number Placeholder 2"/>
          <p:cNvSpPr>
            <a:spLocks noGrp="1"/>
          </p:cNvSpPr>
          <p:nvPr>
            <p:ph type="sldNum" sz="quarter" idx="12"/>
          </p:nvPr>
        </p:nvSpPr>
        <p:spPr/>
        <p:txBody>
          <a:bodyPr/>
          <a:lstStyle/>
          <a:p>
            <a:fld id="{2A08B8E2-FA99-4601-8AA4-6FE09A33E0A3}" type="slidenum">
              <a:rPr lang="en-US" smtClean="0"/>
              <a:t>13</a:t>
            </a:fld>
            <a:endParaRPr lang="en-US"/>
          </a:p>
        </p:txBody>
      </p:sp>
    </p:spTree>
    <p:extLst>
      <p:ext uri="{BB962C8B-B14F-4D97-AF65-F5344CB8AC3E}">
        <p14:creationId xmlns:p14="http://schemas.microsoft.com/office/powerpoint/2010/main" val="213575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 y="838200"/>
            <a:ext cx="92202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b="1" dirty="0" smtClean="0">
                <a:latin typeface="Bell MT" panose="02020503060305020303" pitchFamily="18" charset="0"/>
              </a:rPr>
              <a:t>Next research </a:t>
            </a:r>
            <a:r>
              <a:rPr lang="en-US" sz="1800" b="1" dirty="0" smtClean="0">
                <a:latin typeface="Bell MT" panose="02020503060305020303" pitchFamily="18" charset="0"/>
              </a:rPr>
              <a:t>questions/Next line of action.</a:t>
            </a:r>
          </a:p>
          <a:p>
            <a:pPr marL="342900" indent="-342900" algn="l">
              <a:buFont typeface="Arial" panose="020B0604020202020204" pitchFamily="34" charset="0"/>
              <a:buChar char="•"/>
            </a:pPr>
            <a:r>
              <a:rPr lang="en-US" sz="1800" dirty="0" smtClean="0">
                <a:latin typeface="Bell MT" panose="02020503060305020303" pitchFamily="18" charset="0"/>
              </a:rPr>
              <a:t>Stability of data considering power and internet in rural areas</a:t>
            </a:r>
          </a:p>
          <a:p>
            <a:pPr marL="342900" indent="-342900" algn="l">
              <a:buFont typeface="Arial" panose="020B0604020202020204" pitchFamily="34" charset="0"/>
              <a:buChar char="•"/>
            </a:pPr>
            <a:r>
              <a:rPr lang="en-US" sz="1800" dirty="0" smtClean="0">
                <a:latin typeface="Bell MT" panose="02020503060305020303" pitchFamily="18" charset="0"/>
              </a:rPr>
              <a:t>Real </a:t>
            </a:r>
            <a:r>
              <a:rPr lang="en-US" sz="1800" dirty="0" smtClean="0">
                <a:latin typeface="Bell MT" panose="02020503060305020303" pitchFamily="18" charset="0"/>
              </a:rPr>
              <a:t>time low cost sensors for other parameters (SO2, CO </a:t>
            </a:r>
            <a:r>
              <a:rPr lang="en-US" sz="1800" dirty="0" err="1" smtClean="0">
                <a:latin typeface="Bell MT" panose="02020503060305020303" pitchFamily="18" charset="0"/>
              </a:rPr>
              <a:t>etc</a:t>
            </a:r>
            <a:r>
              <a:rPr lang="en-US" sz="1800" dirty="0" smtClean="0">
                <a:latin typeface="Bell MT" panose="02020503060305020303" pitchFamily="18" charset="0"/>
              </a:rPr>
              <a:t>)</a:t>
            </a:r>
          </a:p>
        </p:txBody>
      </p:sp>
      <p:sp>
        <p:nvSpPr>
          <p:cNvPr id="3" name="Slide Number Placeholder 2"/>
          <p:cNvSpPr>
            <a:spLocks noGrp="1"/>
          </p:cNvSpPr>
          <p:nvPr>
            <p:ph type="sldNum" sz="quarter" idx="12"/>
          </p:nvPr>
        </p:nvSpPr>
        <p:spPr/>
        <p:txBody>
          <a:bodyPr/>
          <a:lstStyle/>
          <a:p>
            <a:fld id="{2A08B8E2-FA99-4601-8AA4-6FE09A33E0A3}" type="slidenum">
              <a:rPr lang="en-US" smtClean="0"/>
              <a:t>14</a:t>
            </a:fld>
            <a:endParaRPr lang="en-US"/>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5122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normAutofit/>
          </a:bodyPr>
          <a:lstStyle/>
          <a:p>
            <a:r>
              <a:rPr lang="en-US" sz="3600" b="1" dirty="0" smtClean="0">
                <a:latin typeface="Bell MT" panose="02020503060305020303" pitchFamily="18" charset="0"/>
              </a:rPr>
              <a:t>Thank you for listening</a:t>
            </a:r>
            <a:endParaRPr lang="en-US" sz="3600" b="1" dirty="0">
              <a:latin typeface="Bell MT" panose="02020503060305020303" pitchFamily="18" charset="0"/>
            </a:endParaRPr>
          </a:p>
        </p:txBody>
      </p:sp>
      <p:sp>
        <p:nvSpPr>
          <p:cNvPr id="3" name="Slide Number Placeholder 2"/>
          <p:cNvSpPr>
            <a:spLocks noGrp="1"/>
          </p:cNvSpPr>
          <p:nvPr>
            <p:ph type="sldNum" sz="quarter" idx="12"/>
          </p:nvPr>
        </p:nvSpPr>
        <p:spPr/>
        <p:txBody>
          <a:bodyPr/>
          <a:lstStyle/>
          <a:p>
            <a:fld id="{2A08B8E2-FA99-4601-8AA4-6FE09A33E0A3}" type="slidenum">
              <a:rPr lang="en-US" smtClean="0"/>
              <a:t>15</a:t>
            </a:fld>
            <a:endParaRPr lang="en-US"/>
          </a:p>
        </p:txBody>
      </p:sp>
    </p:spTree>
    <p:extLst>
      <p:ext uri="{BB962C8B-B14F-4D97-AF65-F5344CB8AC3E}">
        <p14:creationId xmlns:p14="http://schemas.microsoft.com/office/powerpoint/2010/main" val="2472585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59" t="25430" r="23067" b="19450"/>
          <a:stretch/>
        </p:blipFill>
        <p:spPr bwMode="auto">
          <a:xfrm>
            <a:off x="57628" y="304800"/>
            <a:ext cx="7550571" cy="4258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1897" t="34915" r="25493" b="33734"/>
          <a:stretch/>
        </p:blipFill>
        <p:spPr bwMode="auto">
          <a:xfrm>
            <a:off x="990600" y="4495800"/>
            <a:ext cx="2347274" cy="183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Open Science – Open Social Work"/>
          <p:cNvPicPr>
            <a:picLocks noChangeAspect="1" noChangeArrowheads="1"/>
          </p:cNvPicPr>
          <p:nvPr/>
        </p:nvPicPr>
        <p:blipFill rotWithShape="1">
          <a:blip r:embed="rId5">
            <a:extLst>
              <a:ext uri="{28A0092B-C50C-407E-A947-70E740481C1C}">
                <a14:useLocalDpi xmlns:a14="http://schemas.microsoft.com/office/drawing/2010/main" val="0"/>
              </a:ext>
            </a:extLst>
          </a:blip>
          <a:srcRect l="7363" t="8162" r="3507" b="5855"/>
          <a:stretch/>
        </p:blipFill>
        <p:spPr bwMode="auto">
          <a:xfrm>
            <a:off x="3566474" y="4404148"/>
            <a:ext cx="4270248" cy="245385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A08B8E2-FA99-4601-8AA4-6FE09A33E0A3}" type="slidenum">
              <a:rPr lang="en-US" smtClean="0"/>
              <a:t>2</a:t>
            </a:fld>
            <a:endParaRPr lang="en-US"/>
          </a:p>
        </p:txBody>
      </p:sp>
      <p:sp>
        <p:nvSpPr>
          <p:cNvPr id="3" name="Rectangle 2"/>
          <p:cNvSpPr/>
          <p:nvPr/>
        </p:nvSpPr>
        <p:spPr>
          <a:xfrm>
            <a:off x="9296400" y="1143000"/>
            <a:ext cx="2667000" cy="1384995"/>
          </a:xfrm>
          <a:prstGeom prst="rect">
            <a:avLst/>
          </a:prstGeom>
        </p:spPr>
        <p:txBody>
          <a:bodyPr wrap="square">
            <a:spAutoFit/>
          </a:bodyPr>
          <a:lstStyle/>
          <a:p>
            <a:r>
              <a:rPr lang="en-US" sz="1200" b="1" dirty="0"/>
              <a:t>Open Science</a:t>
            </a:r>
            <a:r>
              <a:rPr lang="en-US" sz="1200" dirty="0"/>
              <a:t> is the movement to make </a:t>
            </a:r>
            <a:r>
              <a:rPr lang="en-US" sz="1200" b="1" dirty="0"/>
              <a:t>scientific</a:t>
            </a:r>
            <a:r>
              <a:rPr lang="en-US" sz="1200" dirty="0"/>
              <a:t> research and data accessible to </a:t>
            </a:r>
            <a:r>
              <a:rPr lang="en-US" sz="1200" dirty="0" smtClean="0"/>
              <a:t>all. </a:t>
            </a:r>
          </a:p>
          <a:p>
            <a:endParaRPr lang="en-US" sz="1200" dirty="0"/>
          </a:p>
          <a:p>
            <a:r>
              <a:rPr lang="en-US" sz="1200" dirty="0" smtClean="0"/>
              <a:t>CyVerse </a:t>
            </a:r>
            <a:r>
              <a:rPr lang="en-US" sz="1200" dirty="0"/>
              <a:t>is an Open Science Workspace for Collaborative Data-driven Discovery</a:t>
            </a:r>
          </a:p>
          <a:p>
            <a:endParaRPr lang="en-US" sz="1200" dirty="0"/>
          </a:p>
        </p:txBody>
      </p:sp>
    </p:spTree>
    <p:extLst>
      <p:ext uri="{BB962C8B-B14F-4D97-AF65-F5344CB8AC3E}">
        <p14:creationId xmlns:p14="http://schemas.microsoft.com/office/powerpoint/2010/main" val="22961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File:FAIR data principles.jp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685800"/>
            <a:ext cx="3886200" cy="17832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489" t="47698" r="31727" b="27697"/>
          <a:stretch/>
        </p:blipFill>
        <p:spPr bwMode="auto">
          <a:xfrm>
            <a:off x="0" y="2514600"/>
            <a:ext cx="9144000" cy="2867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These 2 Simple Questions Will Immediately Make Your Feedback More  Emotionally Intelligent | Inc.co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834485"/>
            <a:ext cx="2336800" cy="1314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A08B8E2-FA99-4601-8AA4-6FE09A33E0A3}" type="slidenum">
              <a:rPr lang="en-US" smtClean="0"/>
              <a:t>3</a:t>
            </a:fld>
            <a:endParaRPr lang="en-US"/>
          </a:p>
        </p:txBody>
      </p:sp>
      <p:pic>
        <p:nvPicPr>
          <p:cNvPr id="9"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02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81" t="26255" r="23222" b="18763"/>
          <a:stretch/>
        </p:blipFill>
        <p:spPr bwMode="auto">
          <a:xfrm>
            <a:off x="380999" y="1219200"/>
            <a:ext cx="770953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A08B8E2-FA99-4601-8AA4-6FE09A33E0A3}" type="slidenum">
              <a:rPr lang="en-US" smtClean="0"/>
              <a:t>4</a:t>
            </a:fld>
            <a:endParaRPr lang="en-US"/>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0462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64657"/>
            <a:ext cx="9144000" cy="3416320"/>
          </a:xfrm>
          <a:prstGeom prst="rect">
            <a:avLst/>
          </a:prstGeom>
        </p:spPr>
        <p:txBody>
          <a:bodyPr wrap="square">
            <a:spAutoFit/>
          </a:bodyPr>
          <a:lstStyle/>
          <a:p>
            <a:pPr marL="171450" indent="-171450">
              <a:buFont typeface="Wingdings" panose="05000000000000000000" pitchFamily="2" charset="2"/>
              <a:buChar char="Ø"/>
            </a:pPr>
            <a:r>
              <a:rPr lang="en-US" sz="1200" dirty="0" smtClean="0">
                <a:latin typeface="Bell MT" panose="02020503060305020303" pitchFamily="18" charset="0"/>
              </a:rPr>
              <a:t>Writing a DMP can be a burden,  that grabs attention from the most important which is your research.</a:t>
            </a: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However without proper planning may be lost and cannot be reused in the future</a:t>
            </a:r>
            <a:endParaRPr lang="en-US" sz="1200" dirty="0">
              <a:latin typeface="Bell MT" panose="02020503060305020303" pitchFamily="18" charset="0"/>
            </a:endParaRPr>
          </a:p>
          <a:p>
            <a:pPr marL="171450" indent="-171450">
              <a:buFont typeface="Wingdings" panose="05000000000000000000" pitchFamily="2" charset="2"/>
              <a:buChar char="Ø"/>
            </a:pPr>
            <a:endParaRPr lang="en-US" sz="1200" dirty="0" smtClean="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DMP can be made easy and beneficial for research </a:t>
            </a:r>
            <a:r>
              <a:rPr lang="en-US" sz="1200" dirty="0" smtClean="0">
                <a:latin typeface="Bell MT" panose="02020503060305020303" pitchFamily="18" charset="0"/>
              </a:rPr>
              <a:t>projects	</a:t>
            </a:r>
            <a:r>
              <a:rPr lang="en-US" sz="1200" dirty="0" smtClean="0">
                <a:latin typeface="Bell MT" panose="02020503060305020303" pitchFamily="18" charset="0"/>
              </a:rPr>
              <a:t>(</a:t>
            </a:r>
            <a:r>
              <a:rPr lang="en-US" sz="1200" dirty="0">
                <a:latin typeface="Bell MT" panose="02020503060305020303" pitchFamily="18" charset="0"/>
              </a:rPr>
              <a:t>Data Stewardship Wizard: </a:t>
            </a:r>
            <a:r>
              <a:rPr lang="en-US" sz="1200" dirty="0" smtClean="0">
                <a:latin typeface="Bell MT" panose="02020503060305020303" pitchFamily="18" charset="0"/>
              </a:rPr>
              <a:t>https://ds-wizard.org/)</a:t>
            </a:r>
            <a:endParaRPr lang="en-US" sz="1200" dirty="0" smtClean="0">
              <a:solidFill>
                <a:srgbClr val="00B0F0"/>
              </a:solidFill>
              <a:latin typeface="Bell MT" panose="02020503060305020303" pitchFamily="18" charset="0"/>
            </a:endParaRP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Instead of writing a lot of task, choose a template for a smart questionnaire that will guide you through the process</a:t>
            </a: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b="1" dirty="0" smtClean="0">
                <a:solidFill>
                  <a:schemeClr val="accent4">
                    <a:lumMod val="75000"/>
                  </a:schemeClr>
                </a:solidFill>
                <a:latin typeface="Bell MT" panose="02020503060305020303" pitchFamily="18" charset="0"/>
              </a:rPr>
              <a:t>Research is teamwork and one can invite colleagues to collaborate online.</a:t>
            </a: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From the answers one can  export human readable document following well known template like SCIENCE EUROPE and  HORIZON </a:t>
            </a:r>
            <a:r>
              <a:rPr lang="en-US" sz="1200" dirty="0" smtClean="0">
                <a:latin typeface="Bell MT" panose="02020503060305020303" pitchFamily="18" charset="0"/>
              </a:rPr>
              <a:t>2020</a:t>
            </a: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Is required by most funders and many journals</a:t>
            </a: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r>
              <a:rPr lang="en-US" sz="1200" dirty="0" smtClean="0">
                <a:latin typeface="Bell MT" panose="02020503060305020303" pitchFamily="18" charset="0"/>
              </a:rPr>
              <a:t>Benefits the scientific research community </a:t>
            </a:r>
            <a:r>
              <a:rPr lang="en-US" sz="1200" strike="sngStrike" dirty="0" smtClean="0">
                <a:latin typeface="Bell MT" panose="02020503060305020303" pitchFamily="18" charset="0"/>
              </a:rPr>
              <a:t>by allowing others to reuse data</a:t>
            </a:r>
            <a:endParaRPr lang="en-US" sz="1200" strike="sngStrike" dirty="0">
              <a:latin typeface="Bell MT" panose="02020503060305020303" pitchFamily="18" charset="0"/>
            </a:endParaRPr>
          </a:p>
          <a:p>
            <a:pPr marL="171450" indent="-171450">
              <a:buFont typeface="Wingdings" panose="05000000000000000000" pitchFamily="2" charset="2"/>
              <a:buChar char="Ø"/>
            </a:pPr>
            <a:endParaRPr lang="en-US" sz="1200" dirty="0" smtClean="0">
              <a:latin typeface="Bell MT" panose="02020503060305020303" pitchFamily="18" charset="0"/>
            </a:endParaRPr>
          </a:p>
          <a:p>
            <a:pPr marL="171450" indent="-171450">
              <a:buFont typeface="Wingdings" panose="05000000000000000000" pitchFamily="2" charset="2"/>
              <a:buChar char="Ø"/>
            </a:pPr>
            <a:endParaRPr lang="en-US" sz="1200" dirty="0">
              <a:latin typeface="Bell MT" panose="02020503060305020303" pitchFamily="18" charset="0"/>
            </a:endParaRPr>
          </a:p>
          <a:p>
            <a:pPr marL="171450" indent="-171450">
              <a:buFont typeface="Wingdings" panose="05000000000000000000" pitchFamily="2" charset="2"/>
              <a:buChar char="Ø"/>
            </a:pPr>
            <a:endParaRPr lang="en-US" sz="1200" dirty="0" smtClean="0">
              <a:latin typeface="Bell MT" panose="02020503060305020303" pitchFamily="18" charset="0"/>
            </a:endParaRPr>
          </a:p>
        </p:txBody>
      </p:sp>
      <p:sp>
        <p:nvSpPr>
          <p:cNvPr id="2" name="Slide Number Placeholder 1"/>
          <p:cNvSpPr>
            <a:spLocks noGrp="1"/>
          </p:cNvSpPr>
          <p:nvPr>
            <p:ph type="sldNum" sz="quarter" idx="12"/>
          </p:nvPr>
        </p:nvSpPr>
        <p:spPr/>
        <p:txBody>
          <a:bodyPr/>
          <a:lstStyle/>
          <a:p>
            <a:fld id="{2A08B8E2-FA99-4601-8AA4-6FE09A33E0A3}" type="slidenum">
              <a:rPr lang="en-US" smtClean="0"/>
              <a:t>5</a:t>
            </a:fld>
            <a:endParaRPr lang="en-US"/>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6957" y="695325"/>
            <a:ext cx="8202168" cy="369332"/>
          </a:xfrm>
          <a:prstGeom prst="rect">
            <a:avLst/>
          </a:prstGeom>
        </p:spPr>
        <p:txBody>
          <a:bodyPr wrap="square">
            <a:spAutoFit/>
          </a:bodyPr>
          <a:lstStyle/>
          <a:p>
            <a:r>
              <a:rPr lang="en-US" b="1" dirty="0" smtClean="0">
                <a:latin typeface="Bell MT" panose="02020503060305020303" pitchFamily="18" charset="0"/>
              </a:rPr>
              <a:t>Data Management Plan (DMP)</a:t>
            </a:r>
            <a:endParaRPr lang="en-US" b="1" dirty="0">
              <a:latin typeface="Bell MT" panose="02020503060305020303" pitchFamily="18"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172" t="39955" r="68577" b="27222"/>
          <a:stretch/>
        </p:blipFill>
        <p:spPr bwMode="auto">
          <a:xfrm>
            <a:off x="6019800" y="3810000"/>
            <a:ext cx="26765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144000" y="851416"/>
            <a:ext cx="2895600" cy="1277273"/>
          </a:xfrm>
          <a:prstGeom prst="rect">
            <a:avLst/>
          </a:prstGeom>
        </p:spPr>
        <p:txBody>
          <a:bodyPr wrap="square">
            <a:spAutoFit/>
          </a:bodyPr>
          <a:lstStyle/>
          <a:p>
            <a:r>
              <a:rPr lang="en-US" sz="1100" dirty="0"/>
              <a:t>A </a:t>
            </a:r>
            <a:r>
              <a:rPr lang="en-US" sz="1100" b="1" dirty="0"/>
              <a:t>Data Management Plan</a:t>
            </a:r>
            <a:r>
              <a:rPr lang="en-US" sz="1100" dirty="0"/>
              <a:t> (</a:t>
            </a:r>
            <a:r>
              <a:rPr lang="en-US" sz="1100" b="1" dirty="0"/>
              <a:t>DMP</a:t>
            </a:r>
            <a:r>
              <a:rPr lang="en-US" sz="1100" dirty="0"/>
              <a:t>) describes </a:t>
            </a:r>
            <a:r>
              <a:rPr lang="en-US" sz="1100" b="1" dirty="0"/>
              <a:t>data</a:t>
            </a:r>
            <a:r>
              <a:rPr lang="en-US" sz="1100" dirty="0"/>
              <a:t> that will be acquired or produced during research; how the </a:t>
            </a:r>
            <a:r>
              <a:rPr lang="en-US" sz="1100" b="1" dirty="0"/>
              <a:t>data</a:t>
            </a:r>
            <a:r>
              <a:rPr lang="en-US" sz="1100" dirty="0"/>
              <a:t> will be managed, described, and stored, what standards you will use, and how </a:t>
            </a:r>
            <a:r>
              <a:rPr lang="en-US" sz="1100" b="1" dirty="0"/>
              <a:t>data</a:t>
            </a:r>
            <a:r>
              <a:rPr lang="en-US" sz="1100" dirty="0"/>
              <a:t> will be handled and protected during and after the completion of the project.</a:t>
            </a:r>
            <a:endParaRPr lang="en-US" sz="1100" dirty="0"/>
          </a:p>
        </p:txBody>
      </p:sp>
      <p:sp>
        <p:nvSpPr>
          <p:cNvPr id="8" name="Rectangle 7"/>
          <p:cNvSpPr/>
          <p:nvPr/>
        </p:nvSpPr>
        <p:spPr>
          <a:xfrm>
            <a:off x="9205912" y="2647770"/>
            <a:ext cx="2771775" cy="769441"/>
          </a:xfrm>
          <a:prstGeom prst="rect">
            <a:avLst/>
          </a:prstGeom>
        </p:spPr>
        <p:txBody>
          <a:bodyPr wrap="square">
            <a:spAutoFit/>
          </a:bodyPr>
          <a:lstStyle/>
          <a:p>
            <a:r>
              <a:rPr lang="en-US" sz="1100" dirty="0"/>
              <a:t>Science Europe is a research funding and research performing organization aimed to shape the future of research. </a:t>
            </a:r>
            <a:endParaRPr lang="en-US" sz="1100" dirty="0"/>
          </a:p>
        </p:txBody>
      </p:sp>
      <p:sp>
        <p:nvSpPr>
          <p:cNvPr id="9" name="Right Arrow 8"/>
          <p:cNvSpPr/>
          <p:nvPr/>
        </p:nvSpPr>
        <p:spPr>
          <a:xfrm>
            <a:off x="4162425" y="1935288"/>
            <a:ext cx="381000" cy="6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9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64" t="22951" r="67808" b="23581"/>
          <a:stretch/>
        </p:blipFill>
        <p:spPr bwMode="auto">
          <a:xfrm>
            <a:off x="-9525" y="2057400"/>
            <a:ext cx="3626399"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8100" y="1371600"/>
            <a:ext cx="9220200" cy="307777"/>
          </a:xfrm>
          <a:prstGeom prst="rect">
            <a:avLst/>
          </a:prstGeom>
        </p:spPr>
        <p:txBody>
          <a:bodyPr wrap="square">
            <a:spAutoFit/>
          </a:bodyPr>
          <a:lstStyle/>
          <a:p>
            <a:r>
              <a:rPr lang="en-US" sz="1400" dirty="0" smtClean="0">
                <a:latin typeface="Bell MT" panose="02020503060305020303" pitchFamily="18" charset="0"/>
              </a:rPr>
              <a:t>CyVerse u</a:t>
            </a:r>
            <a:r>
              <a:rPr lang="en-US" sz="1400" dirty="0" smtClean="0">
                <a:latin typeface="Bell MT" panose="02020503060305020303" pitchFamily="18" charset="0"/>
              </a:rPr>
              <a:t>se </a:t>
            </a:r>
            <a:r>
              <a:rPr lang="en-US" sz="1400" dirty="0">
                <a:latin typeface="Bell MT" panose="02020503060305020303" pitchFamily="18" charset="0"/>
              </a:rPr>
              <a:t>hundreds of </a:t>
            </a:r>
            <a:r>
              <a:rPr lang="en-US" sz="1400" dirty="0" smtClean="0">
                <a:latin typeface="Bell MT" panose="02020503060305020303" pitchFamily="18" charset="0"/>
              </a:rPr>
              <a:t>CLI (analytical </a:t>
            </a:r>
            <a:r>
              <a:rPr lang="en-US" sz="1400" dirty="0">
                <a:latin typeface="Bell MT" panose="02020503060305020303" pitchFamily="18" charset="0"/>
              </a:rPr>
              <a:t>tools, utility tools, and </a:t>
            </a:r>
            <a:r>
              <a:rPr lang="en-US" sz="1400" dirty="0" smtClean="0">
                <a:latin typeface="Bell MT" panose="02020503060305020303" pitchFamily="18" charset="0"/>
              </a:rPr>
              <a:t>scripts); </a:t>
            </a:r>
            <a:r>
              <a:rPr lang="en-US" sz="1400" dirty="0">
                <a:latin typeface="Bell MT" panose="02020503060305020303" pitchFamily="18" charset="0"/>
              </a:rPr>
              <a:t>without the need to learn the command line.</a:t>
            </a:r>
          </a:p>
        </p:txBody>
      </p:sp>
      <p:sp>
        <p:nvSpPr>
          <p:cNvPr id="4" name="Slide Number Placeholder 3"/>
          <p:cNvSpPr>
            <a:spLocks noGrp="1"/>
          </p:cNvSpPr>
          <p:nvPr>
            <p:ph type="sldNum" sz="quarter" idx="12"/>
          </p:nvPr>
        </p:nvSpPr>
        <p:spPr/>
        <p:txBody>
          <a:bodyPr/>
          <a:lstStyle/>
          <a:p>
            <a:fld id="{2A08B8E2-FA99-4601-8AA4-6FE09A33E0A3}" type="slidenum">
              <a:rPr lang="en-US" smtClean="0"/>
              <a:t>6</a:t>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59" t="25430" r="66047" b="67419"/>
          <a:stretch/>
        </p:blipFill>
        <p:spPr bwMode="auto">
          <a:xfrm>
            <a:off x="0" y="6477000"/>
            <a:ext cx="1136101"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799" t="61718" r="58866" b="27423"/>
          <a:stretch/>
        </p:blipFill>
        <p:spPr bwMode="auto">
          <a:xfrm>
            <a:off x="3886200" y="5217931"/>
            <a:ext cx="4308050" cy="744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ubtitle 2"/>
          <p:cNvSpPr txBox="1">
            <a:spLocks/>
          </p:cNvSpPr>
          <p:nvPr/>
        </p:nvSpPr>
        <p:spPr>
          <a:xfrm>
            <a:off x="3705225" y="2667000"/>
            <a:ext cx="5410200" cy="17526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1300" dirty="0" smtClean="0">
                <a:latin typeface="Bell MT" panose="02020503060305020303" pitchFamily="18" charset="0"/>
              </a:rPr>
              <a:t>All software an code must be in a versioned code repository (e.g. GitHub/</a:t>
            </a:r>
            <a:r>
              <a:rPr lang="en-US" sz="1300" dirty="0" err="1" smtClean="0">
                <a:latin typeface="Bell MT" panose="02020503060305020303" pitchFamily="18" charset="0"/>
              </a:rPr>
              <a:t>BitBucket</a:t>
            </a:r>
            <a:r>
              <a:rPr lang="en-US" sz="1300" dirty="0" smtClean="0">
                <a:latin typeface="Bell MT" panose="02020503060305020303" pitchFamily="18" charset="0"/>
              </a:rPr>
              <a:t>) and released immediately.</a:t>
            </a:r>
          </a:p>
          <a:p>
            <a:pPr algn="just"/>
            <a:endParaRPr lang="en-US" sz="1300" dirty="0" smtClean="0">
              <a:latin typeface="Bell MT" panose="02020503060305020303" pitchFamily="18" charset="0"/>
            </a:endParaRPr>
          </a:p>
          <a:p>
            <a:pPr algn="just"/>
            <a:r>
              <a:rPr lang="en-US" sz="1300" dirty="0" smtClean="0">
                <a:latin typeface="Bell MT" panose="02020503060305020303" pitchFamily="18" charset="0"/>
              </a:rPr>
              <a:t>Code should be well documented for others to reuse. Release of ready-to-use software and code through integration with computing resources (e.g. Galaxy, CyVerse) is strongly recommended.</a:t>
            </a:r>
          </a:p>
          <a:p>
            <a:pPr algn="just"/>
            <a:endParaRPr lang="en-US" sz="1300" dirty="0" smtClean="0">
              <a:latin typeface="Bell MT" panose="02020503060305020303" pitchFamily="18" charset="0"/>
            </a:endParaRPr>
          </a:p>
          <a:p>
            <a:pPr algn="just"/>
            <a:r>
              <a:rPr lang="en-US" sz="1300" dirty="0" smtClean="0">
                <a:latin typeface="Bell MT" panose="02020503060305020303" pitchFamily="18" charset="0"/>
              </a:rPr>
              <a:t>In Virtual Machines (e.g. AWS, JetStream) and in Containers (e.g. Docker/</a:t>
            </a:r>
            <a:r>
              <a:rPr lang="en-US" sz="1300" dirty="0" err="1" smtClean="0">
                <a:latin typeface="Bell MT" panose="02020503060305020303" pitchFamily="18" charset="0"/>
              </a:rPr>
              <a:t>DockerHub</a:t>
            </a:r>
            <a:r>
              <a:rPr lang="en-US" sz="1300" dirty="0" smtClean="0">
                <a:latin typeface="Bell MT" panose="02020503060305020303" pitchFamily="18" charset="0"/>
              </a:rPr>
              <a:t>)</a:t>
            </a:r>
          </a:p>
          <a:p>
            <a:pPr algn="just"/>
            <a:endParaRPr lang="en-US" sz="1300" dirty="0">
              <a:latin typeface="Bell MT" panose="02020503060305020303" pitchFamily="18" charset="0"/>
            </a:endParaRPr>
          </a:p>
        </p:txBody>
      </p:sp>
      <p:sp>
        <p:nvSpPr>
          <p:cNvPr id="9" name="Title 1"/>
          <p:cNvSpPr txBox="1">
            <a:spLocks/>
          </p:cNvSpPr>
          <p:nvPr/>
        </p:nvSpPr>
        <p:spPr>
          <a:xfrm>
            <a:off x="304800" y="533400"/>
            <a:ext cx="7772400" cy="457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latin typeface="Bell MT" panose="02020503060305020303" pitchFamily="18" charset="0"/>
              </a:rPr>
              <a:t>Data Release, Sharing an Management</a:t>
            </a:r>
            <a:endParaRPr lang="en-US" sz="2400" b="1" dirty="0">
              <a:latin typeface="Bell MT" panose="02020503060305020303" pitchFamily="18" charset="0"/>
            </a:endParaRPr>
          </a:p>
        </p:txBody>
      </p:sp>
      <p:sp>
        <p:nvSpPr>
          <p:cNvPr id="10" name="Rectangle 9"/>
          <p:cNvSpPr/>
          <p:nvPr/>
        </p:nvSpPr>
        <p:spPr>
          <a:xfrm>
            <a:off x="-2785506" y="1413301"/>
            <a:ext cx="2785506" cy="276999"/>
          </a:xfrm>
          <a:prstGeom prst="rect">
            <a:avLst/>
          </a:prstGeom>
        </p:spPr>
        <p:txBody>
          <a:bodyPr wrap="none">
            <a:spAutoFit/>
          </a:bodyPr>
          <a:lstStyle/>
          <a:p>
            <a:r>
              <a:rPr lang="en-US" sz="1200" strike="sngStrike" dirty="0">
                <a:latin typeface="Bell MT" panose="02020503060305020303" pitchFamily="18" charset="0"/>
              </a:rPr>
              <a:t>In contrast to the popularly known GUI,</a:t>
            </a:r>
            <a:r>
              <a:rPr lang="en-US" sz="1200" dirty="0">
                <a:latin typeface="Bell MT" panose="02020503060305020303" pitchFamily="18" charset="0"/>
              </a:rPr>
              <a:t> </a:t>
            </a:r>
            <a:endParaRPr lang="en-US" sz="1200" dirty="0"/>
          </a:p>
        </p:txBody>
      </p:sp>
    </p:spTree>
    <p:extLst>
      <p:ext uri="{BB962C8B-B14F-4D97-AF65-F5344CB8AC3E}">
        <p14:creationId xmlns:p14="http://schemas.microsoft.com/office/powerpoint/2010/main" val="1518478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8B8E2-FA99-4601-8AA4-6FE09A33E0A3}" type="slidenum">
              <a:rPr lang="en-US" smtClean="0"/>
              <a:t>7</a:t>
            </a:fld>
            <a:endParaRPr lang="en-US"/>
          </a:p>
        </p:txBody>
      </p:sp>
      <p:sp>
        <p:nvSpPr>
          <p:cNvPr id="4" name="Title 1"/>
          <p:cNvSpPr txBox="1">
            <a:spLocks/>
          </p:cNvSpPr>
          <p:nvPr/>
        </p:nvSpPr>
        <p:spPr>
          <a:xfrm>
            <a:off x="3657600" y="5410200"/>
            <a:ext cx="4953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endParaRPr lang="en-US" sz="1600" dirty="0"/>
          </a:p>
        </p:txBody>
      </p:sp>
      <p:sp>
        <p:nvSpPr>
          <p:cNvPr id="5" name="Rectangle 4"/>
          <p:cNvSpPr/>
          <p:nvPr/>
        </p:nvSpPr>
        <p:spPr>
          <a:xfrm>
            <a:off x="0" y="4798874"/>
            <a:ext cx="9144000"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smtClean="0">
                <a:latin typeface="Bell MT" panose="02020503060305020303" pitchFamily="18" charset="0"/>
              </a:rPr>
              <a:t>Repositories		</a:t>
            </a:r>
            <a:r>
              <a:rPr lang="en-US" dirty="0"/>
              <a:t>Created an open source </a:t>
            </a:r>
            <a:r>
              <a:rPr lang="en-US" dirty="0" smtClean="0"/>
              <a:t>repository</a:t>
            </a:r>
          </a:p>
          <a:p>
            <a:pPr marL="285750" indent="-285750">
              <a:lnSpc>
                <a:spcPct val="150000"/>
              </a:lnSpc>
              <a:buFont typeface="Arial" panose="020B0604020202020204" pitchFamily="34" charset="0"/>
              <a:buChar char="•"/>
            </a:pPr>
            <a:r>
              <a:rPr lang="en-US" dirty="0" smtClean="0">
                <a:latin typeface="Bell MT" panose="02020503060305020303" pitchFamily="18" charset="0"/>
              </a:rPr>
              <a:t>Branches		</a:t>
            </a:r>
            <a:r>
              <a:rPr lang="en-US" dirty="0"/>
              <a:t>Started and managed a new </a:t>
            </a:r>
            <a:r>
              <a:rPr lang="en-US" dirty="0" smtClean="0"/>
              <a:t>branch</a:t>
            </a:r>
            <a:endParaRPr lang="en-US" dirty="0" smtClean="0">
              <a:latin typeface="Bell MT" panose="02020503060305020303" pitchFamily="18" charset="0"/>
            </a:endParaRPr>
          </a:p>
          <a:p>
            <a:pPr marL="285750" indent="-285750">
              <a:lnSpc>
                <a:spcPct val="150000"/>
              </a:lnSpc>
              <a:buFont typeface="Arial" panose="020B0604020202020204" pitchFamily="34" charset="0"/>
              <a:buChar char="•"/>
            </a:pPr>
            <a:r>
              <a:rPr lang="en-US" dirty="0" smtClean="0">
                <a:latin typeface="Bell MT" panose="02020503060305020303" pitchFamily="18" charset="0"/>
              </a:rPr>
              <a:t>C</a:t>
            </a:r>
            <a:r>
              <a:rPr lang="en-US" dirty="0" smtClean="0">
                <a:latin typeface="Bell MT" panose="02020503060305020303" pitchFamily="18" charset="0"/>
              </a:rPr>
              <a:t>ommits</a:t>
            </a:r>
            <a:r>
              <a:rPr lang="en-US" dirty="0" smtClean="0">
                <a:latin typeface="Bell MT" panose="02020503060305020303" pitchFamily="18" charset="0"/>
              </a:rPr>
              <a:t> 		</a:t>
            </a:r>
            <a:r>
              <a:rPr lang="en-US" dirty="0"/>
              <a:t>Changed a file and committed those changes to </a:t>
            </a:r>
            <a:r>
              <a:rPr lang="en-US" dirty="0" smtClean="0"/>
              <a:t>GitHub</a:t>
            </a:r>
            <a:endParaRPr lang="en-US" dirty="0" smtClean="0">
              <a:latin typeface="Bell MT" panose="02020503060305020303" pitchFamily="18" charset="0"/>
            </a:endParaRPr>
          </a:p>
          <a:p>
            <a:pPr marL="285750" indent="-285750">
              <a:lnSpc>
                <a:spcPct val="150000"/>
              </a:lnSpc>
              <a:buFont typeface="Arial" panose="020B0604020202020204" pitchFamily="34" charset="0"/>
              <a:buChar char="•"/>
            </a:pPr>
            <a:r>
              <a:rPr lang="en-US" dirty="0" smtClean="0">
                <a:latin typeface="Bell MT" panose="02020503060305020303" pitchFamily="18" charset="0"/>
              </a:rPr>
              <a:t>Pull Requests		</a:t>
            </a:r>
            <a:r>
              <a:rPr lang="en-US" dirty="0"/>
              <a:t>Opened and merged a Pull </a:t>
            </a:r>
            <a:r>
              <a:rPr lang="en-US" dirty="0" smtClean="0"/>
              <a:t>Request</a:t>
            </a:r>
            <a:endParaRPr lang="en-US" dirty="0"/>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9372600" y="591145"/>
            <a:ext cx="2667000" cy="954107"/>
          </a:xfrm>
          <a:prstGeom prst="rect">
            <a:avLst/>
          </a:prstGeom>
        </p:spPr>
        <p:txBody>
          <a:bodyPr wrap="square">
            <a:spAutoFit/>
          </a:bodyPr>
          <a:lstStyle/>
          <a:p>
            <a:r>
              <a:rPr lang="en-US" sz="1400" dirty="0"/>
              <a:t>This tutorial teaches you </a:t>
            </a:r>
            <a:r>
              <a:rPr lang="en-US" sz="1400" b="1" dirty="0"/>
              <a:t>GitHub</a:t>
            </a:r>
            <a:r>
              <a:rPr lang="en-US" sz="1400" dirty="0"/>
              <a:t> essentials like repositories, branches, commits, and Pull Requests</a:t>
            </a:r>
          </a:p>
        </p:txBody>
      </p:sp>
      <p:sp>
        <p:nvSpPr>
          <p:cNvPr id="8" name="Rectangle 7"/>
          <p:cNvSpPr/>
          <p:nvPr/>
        </p:nvSpPr>
        <p:spPr>
          <a:xfrm>
            <a:off x="9372600" y="2082462"/>
            <a:ext cx="2667000" cy="1015663"/>
          </a:xfrm>
          <a:prstGeom prst="rect">
            <a:avLst/>
          </a:prstGeom>
        </p:spPr>
        <p:txBody>
          <a:bodyPr wrap="square">
            <a:spAutoFit/>
          </a:bodyPr>
          <a:lstStyle/>
          <a:p>
            <a:r>
              <a:rPr lang="en-US" sz="1200" dirty="0"/>
              <a:t>By completing the first four tutorials, I learned to create a project and make a pull request on GitHub!</a:t>
            </a:r>
            <a:br>
              <a:rPr lang="en-US" sz="1200" dirty="0"/>
            </a:br>
            <a:r>
              <a:rPr lang="en-US" sz="1200" dirty="0"/>
              <a:t>Here’s what I accomplished in this tutorial</a:t>
            </a:r>
            <a:r>
              <a:rPr lang="en-US" sz="1200" dirty="0" smtClean="0"/>
              <a:t>:</a:t>
            </a:r>
            <a:endParaRPr lang="en-US" sz="1200" dirty="0"/>
          </a:p>
        </p:txBody>
      </p:sp>
      <p:sp>
        <p:nvSpPr>
          <p:cNvPr id="9" name="Right Arrow 8"/>
          <p:cNvSpPr/>
          <p:nvPr/>
        </p:nvSpPr>
        <p:spPr>
          <a:xfrm>
            <a:off x="2066925" y="5017008"/>
            <a:ext cx="381000" cy="12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057400" y="5410200"/>
            <a:ext cx="381000" cy="12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057400" y="6264021"/>
            <a:ext cx="381000" cy="12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057400" y="5849932"/>
            <a:ext cx="381000" cy="12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84" t="22681" r="43402" b="21924"/>
          <a:stretch/>
        </p:blipFill>
        <p:spPr bwMode="auto">
          <a:xfrm>
            <a:off x="3810000" y="591146"/>
            <a:ext cx="5334000" cy="3930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0" y="2032037"/>
            <a:ext cx="3657600" cy="1138773"/>
          </a:xfrm>
          <a:prstGeom prst="rect">
            <a:avLst/>
          </a:prstGeom>
        </p:spPr>
        <p:txBody>
          <a:bodyPr wrap="square">
            <a:spAutoFit/>
          </a:bodyPr>
          <a:lstStyle/>
          <a:p>
            <a:pPr algn="just"/>
            <a:r>
              <a:rPr lang="en-US" sz="1700" b="1" dirty="0">
                <a:latin typeface="Bell MT" panose="02020503060305020303" pitchFamily="18" charset="0"/>
              </a:rPr>
              <a:t>GitHub</a:t>
            </a:r>
            <a:r>
              <a:rPr lang="en-US" sz="1700" dirty="0">
                <a:latin typeface="Bell MT" panose="02020503060305020303" pitchFamily="18" charset="0"/>
              </a:rPr>
              <a:t> is a code hosting platform for version control and collaboration. It lets you and others work together on projects from anywhere. </a:t>
            </a:r>
          </a:p>
        </p:txBody>
      </p:sp>
    </p:spTree>
    <p:extLst>
      <p:ext uri="{BB962C8B-B14F-4D97-AF65-F5344CB8AC3E}">
        <p14:creationId xmlns:p14="http://schemas.microsoft.com/office/powerpoint/2010/main" val="52939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4040188" cy="762000"/>
          </a:xfrm>
        </p:spPr>
        <p:txBody>
          <a:bodyPr/>
          <a:lstStyle/>
          <a:p>
            <a:pPr algn="ctr"/>
            <a:r>
              <a:rPr lang="en-US" dirty="0" smtClean="0">
                <a:latin typeface="Bell MT" panose="02020503060305020303" pitchFamily="18" charset="0"/>
              </a:rPr>
              <a:t>DATA SOURCES</a:t>
            </a:r>
            <a:endParaRPr lang="en-US" dirty="0">
              <a:latin typeface="Bell MT" panose="02020503060305020303" pitchFamily="18" charset="0"/>
            </a:endParaRPr>
          </a:p>
        </p:txBody>
      </p:sp>
      <p:sp>
        <p:nvSpPr>
          <p:cNvPr id="4" name="Text Placeholder 3"/>
          <p:cNvSpPr>
            <a:spLocks noGrp="1"/>
          </p:cNvSpPr>
          <p:nvPr>
            <p:ph type="body" sz="half" idx="3"/>
          </p:nvPr>
        </p:nvSpPr>
        <p:spPr>
          <a:xfrm>
            <a:off x="5102225" y="0"/>
            <a:ext cx="4041775" cy="762000"/>
          </a:xfrm>
        </p:spPr>
        <p:txBody>
          <a:bodyPr/>
          <a:lstStyle/>
          <a:p>
            <a:pPr algn="ctr"/>
            <a:r>
              <a:rPr lang="en-US" dirty="0" smtClean="0">
                <a:latin typeface="Bell MT" panose="02020503060305020303" pitchFamily="18" charset="0"/>
              </a:rPr>
              <a:t>DATA TYPES</a:t>
            </a:r>
            <a:endParaRPr lang="en-US" dirty="0">
              <a:latin typeface="Bell MT" panose="02020503060305020303" pitchFamily="18" charset="0"/>
            </a:endParaRPr>
          </a:p>
        </p:txBody>
      </p:sp>
      <p:sp>
        <p:nvSpPr>
          <p:cNvPr id="5" name="Content Placeholder 4"/>
          <p:cNvSpPr>
            <a:spLocks noGrp="1"/>
          </p:cNvSpPr>
          <p:nvPr>
            <p:ph sz="quarter" idx="2"/>
          </p:nvPr>
        </p:nvSpPr>
        <p:spPr>
          <a:xfrm>
            <a:off x="0" y="1239837"/>
            <a:ext cx="4191000" cy="3941763"/>
          </a:xfrm>
        </p:spPr>
        <p:txBody>
          <a:bodyPr>
            <a:noAutofit/>
          </a:bodyPr>
          <a:lstStyle/>
          <a:p>
            <a:pPr marL="109728" indent="0">
              <a:buNone/>
            </a:pPr>
            <a:r>
              <a:rPr lang="en-US" sz="1400" u="sng" dirty="0" smtClean="0">
                <a:latin typeface="Bell MT" panose="02020503060305020303" pitchFamily="18" charset="0"/>
              </a:rPr>
              <a:t>Observational</a:t>
            </a:r>
            <a:r>
              <a:rPr lang="en-US" sz="1400" dirty="0">
                <a:latin typeface="Bell MT" panose="02020503060305020303" pitchFamily="18" charset="0"/>
              </a:rPr>
              <a:t/>
            </a:r>
            <a:br>
              <a:rPr lang="en-US" sz="1400" dirty="0">
                <a:latin typeface="Bell MT" panose="02020503060305020303" pitchFamily="18" charset="0"/>
              </a:rPr>
            </a:br>
            <a:r>
              <a:rPr lang="en-US" sz="1400" dirty="0">
                <a:latin typeface="Bell MT" panose="02020503060305020303" pitchFamily="18" charset="0"/>
              </a:rPr>
              <a:t>Captured in real-time, typically outside the </a:t>
            </a:r>
            <a:r>
              <a:rPr lang="en-US" sz="1400" dirty="0" smtClean="0">
                <a:latin typeface="Bell MT" panose="02020503060305020303" pitchFamily="18" charset="0"/>
              </a:rPr>
              <a:t>lab</a:t>
            </a:r>
            <a:br>
              <a:rPr lang="en-US" sz="1400" dirty="0" smtClean="0">
                <a:latin typeface="Bell MT" panose="02020503060305020303" pitchFamily="18" charset="0"/>
              </a:rPr>
            </a:br>
            <a:r>
              <a:rPr lang="en-US" sz="1400" i="1" dirty="0" smtClean="0">
                <a:latin typeface="Bell MT" panose="02020503060305020303" pitchFamily="18" charset="0"/>
              </a:rPr>
              <a:t>Examples: </a:t>
            </a:r>
            <a:r>
              <a:rPr lang="en-US" sz="1400" b="1" dirty="0" smtClean="0">
                <a:solidFill>
                  <a:schemeClr val="accent2">
                    <a:lumMod val="75000"/>
                  </a:schemeClr>
                </a:solidFill>
                <a:latin typeface="Bell MT" panose="02020503060305020303" pitchFamily="18" charset="0"/>
              </a:rPr>
              <a:t>Sensor </a:t>
            </a:r>
            <a:r>
              <a:rPr lang="en-US" sz="1400" b="1" dirty="0">
                <a:solidFill>
                  <a:schemeClr val="accent2">
                    <a:lumMod val="75000"/>
                  </a:schemeClr>
                </a:solidFill>
                <a:latin typeface="Bell MT" panose="02020503060305020303" pitchFamily="18" charset="0"/>
              </a:rPr>
              <a:t>readings</a:t>
            </a:r>
            <a:r>
              <a:rPr lang="en-US" sz="1400" dirty="0">
                <a:latin typeface="Bell MT" panose="02020503060305020303" pitchFamily="18" charset="0"/>
              </a:rPr>
              <a:t>, telemetry, survey results, images</a:t>
            </a:r>
            <a:br>
              <a:rPr lang="en-US" sz="1400" dirty="0">
                <a:latin typeface="Bell MT" panose="02020503060305020303" pitchFamily="18" charset="0"/>
              </a:rPr>
            </a:br>
            <a:r>
              <a:rPr lang="en-US" sz="1400" dirty="0">
                <a:latin typeface="Bell MT" panose="02020503060305020303" pitchFamily="18" charset="0"/>
              </a:rPr>
              <a:t/>
            </a:r>
            <a:br>
              <a:rPr lang="en-US" sz="1400" dirty="0">
                <a:latin typeface="Bell MT" panose="02020503060305020303" pitchFamily="18" charset="0"/>
              </a:rPr>
            </a:br>
            <a:r>
              <a:rPr lang="en-US" sz="1400" u="sng" dirty="0">
                <a:latin typeface="Bell MT" panose="02020503060305020303" pitchFamily="18" charset="0"/>
              </a:rPr>
              <a:t>Experimental</a:t>
            </a:r>
            <a:r>
              <a:rPr lang="en-US" sz="1400" dirty="0">
                <a:latin typeface="Bell MT" panose="02020503060305020303" pitchFamily="18" charset="0"/>
              </a:rPr>
              <a:t/>
            </a:r>
            <a:br>
              <a:rPr lang="en-US" sz="1400" dirty="0">
                <a:latin typeface="Bell MT" panose="02020503060305020303" pitchFamily="18" charset="0"/>
              </a:rPr>
            </a:br>
            <a:r>
              <a:rPr lang="en-US" sz="1400" dirty="0">
                <a:latin typeface="Bell MT" panose="02020503060305020303" pitchFamily="18" charset="0"/>
              </a:rPr>
              <a:t>Typically generated in the lab or under controlled </a:t>
            </a:r>
            <a:r>
              <a:rPr lang="en-US" sz="1400" dirty="0" smtClean="0">
                <a:latin typeface="Bell MT" panose="02020503060305020303" pitchFamily="18" charset="0"/>
              </a:rPr>
              <a:t>conditions</a:t>
            </a:r>
            <a:r>
              <a:rPr lang="en-US" sz="1400" dirty="0">
                <a:latin typeface="Bell MT" panose="02020503060305020303" pitchFamily="18" charset="0"/>
              </a:rPr>
              <a:t/>
            </a:r>
            <a:br>
              <a:rPr lang="en-US" sz="1400" dirty="0">
                <a:latin typeface="Bell MT" panose="02020503060305020303" pitchFamily="18" charset="0"/>
              </a:rPr>
            </a:br>
            <a:r>
              <a:rPr lang="en-US" sz="1400" i="1" dirty="0">
                <a:latin typeface="Bell MT" panose="02020503060305020303" pitchFamily="18" charset="0"/>
              </a:rPr>
              <a:t>Examples: </a:t>
            </a:r>
            <a:r>
              <a:rPr lang="en-US" sz="1400" dirty="0">
                <a:latin typeface="Bell MT" panose="02020503060305020303" pitchFamily="18" charset="0"/>
              </a:rPr>
              <a:t>gene sequences, chromatograms, magnetic field readings</a:t>
            </a:r>
            <a:br>
              <a:rPr lang="en-US" sz="1400" dirty="0">
                <a:latin typeface="Bell MT" panose="02020503060305020303" pitchFamily="18" charset="0"/>
              </a:rPr>
            </a:br>
            <a:r>
              <a:rPr lang="en-US" sz="1400" dirty="0">
                <a:latin typeface="Bell MT" panose="02020503060305020303" pitchFamily="18" charset="0"/>
              </a:rPr>
              <a:t/>
            </a:r>
            <a:br>
              <a:rPr lang="en-US" sz="1400" dirty="0">
                <a:latin typeface="Bell MT" panose="02020503060305020303" pitchFamily="18" charset="0"/>
              </a:rPr>
            </a:br>
            <a:r>
              <a:rPr lang="en-US" sz="1400" u="sng" dirty="0">
                <a:latin typeface="Bell MT" panose="02020503060305020303" pitchFamily="18" charset="0"/>
              </a:rPr>
              <a:t>Simulation</a:t>
            </a:r>
            <a:r>
              <a:rPr lang="en-US" sz="1400" dirty="0">
                <a:latin typeface="Bell MT" panose="02020503060305020303" pitchFamily="18" charset="0"/>
              </a:rPr>
              <a:t/>
            </a:r>
            <a:br>
              <a:rPr lang="en-US" sz="1400" dirty="0">
                <a:latin typeface="Bell MT" panose="02020503060305020303" pitchFamily="18" charset="0"/>
              </a:rPr>
            </a:br>
            <a:r>
              <a:rPr lang="en-US" sz="1400" dirty="0">
                <a:latin typeface="Bell MT" panose="02020503060305020303" pitchFamily="18" charset="0"/>
              </a:rPr>
              <a:t>Machine generated from test </a:t>
            </a:r>
            <a:r>
              <a:rPr lang="en-US" sz="1400" dirty="0" smtClean="0">
                <a:latin typeface="Bell MT" panose="02020503060305020303" pitchFamily="18" charset="0"/>
              </a:rPr>
              <a:t>models</a:t>
            </a:r>
            <a:r>
              <a:rPr lang="en-US" sz="1400" dirty="0">
                <a:latin typeface="Bell MT" panose="02020503060305020303" pitchFamily="18" charset="0"/>
              </a:rPr>
              <a:t/>
            </a:r>
            <a:br>
              <a:rPr lang="en-US" sz="1400" dirty="0">
                <a:latin typeface="Bell MT" panose="02020503060305020303" pitchFamily="18" charset="0"/>
              </a:rPr>
            </a:br>
            <a:r>
              <a:rPr lang="en-US" sz="1400" i="1" dirty="0" smtClean="0">
                <a:latin typeface="Bell MT" panose="02020503060305020303" pitchFamily="18" charset="0"/>
              </a:rPr>
              <a:t>Examples: </a:t>
            </a:r>
            <a:r>
              <a:rPr lang="en-US" sz="1400" dirty="0" smtClean="0">
                <a:latin typeface="Bell MT" panose="02020503060305020303" pitchFamily="18" charset="0"/>
              </a:rPr>
              <a:t>climate </a:t>
            </a:r>
            <a:r>
              <a:rPr lang="en-US" sz="1400" dirty="0">
                <a:latin typeface="Bell MT" panose="02020503060305020303" pitchFamily="18" charset="0"/>
              </a:rPr>
              <a:t>models, economic models</a:t>
            </a:r>
            <a:br>
              <a:rPr lang="en-US" sz="1400" dirty="0">
                <a:latin typeface="Bell MT" panose="02020503060305020303" pitchFamily="18" charset="0"/>
              </a:rPr>
            </a:br>
            <a:r>
              <a:rPr lang="en-US" sz="1400" dirty="0">
                <a:latin typeface="Bell MT" panose="02020503060305020303" pitchFamily="18" charset="0"/>
              </a:rPr>
              <a:t/>
            </a:r>
            <a:br>
              <a:rPr lang="en-US" sz="1400" dirty="0">
                <a:latin typeface="Bell MT" panose="02020503060305020303" pitchFamily="18" charset="0"/>
              </a:rPr>
            </a:br>
            <a:r>
              <a:rPr lang="en-US" sz="1400" u="sng" dirty="0">
                <a:latin typeface="Bell MT" panose="02020503060305020303" pitchFamily="18" charset="0"/>
              </a:rPr>
              <a:t>Derived / Compiled</a:t>
            </a:r>
            <a:r>
              <a:rPr lang="en-US" sz="1400" dirty="0">
                <a:latin typeface="Bell MT" panose="02020503060305020303" pitchFamily="18" charset="0"/>
              </a:rPr>
              <a:t/>
            </a:r>
            <a:br>
              <a:rPr lang="en-US" sz="1400" dirty="0">
                <a:latin typeface="Bell MT" panose="02020503060305020303" pitchFamily="18" charset="0"/>
              </a:rPr>
            </a:br>
            <a:r>
              <a:rPr lang="en-US" sz="1400" dirty="0">
                <a:latin typeface="Bell MT" panose="02020503060305020303" pitchFamily="18" charset="0"/>
              </a:rPr>
              <a:t>Generated from existing </a:t>
            </a:r>
            <a:r>
              <a:rPr lang="en-US" sz="1400" dirty="0" smtClean="0">
                <a:latin typeface="Bell MT" panose="02020503060305020303" pitchFamily="18" charset="0"/>
              </a:rPr>
              <a:t>datasets</a:t>
            </a:r>
            <a:r>
              <a:rPr lang="en-US" sz="1400" dirty="0">
                <a:latin typeface="Bell MT" panose="02020503060305020303" pitchFamily="18" charset="0"/>
              </a:rPr>
              <a:t/>
            </a:r>
            <a:br>
              <a:rPr lang="en-US" sz="1400" dirty="0">
                <a:latin typeface="Bell MT" panose="02020503060305020303" pitchFamily="18" charset="0"/>
              </a:rPr>
            </a:br>
            <a:r>
              <a:rPr lang="en-US" sz="1400" i="1" dirty="0" smtClean="0">
                <a:latin typeface="Bell MT" panose="02020503060305020303" pitchFamily="18" charset="0"/>
              </a:rPr>
              <a:t>Examples: </a:t>
            </a:r>
            <a:r>
              <a:rPr lang="en-US" sz="1400" dirty="0" smtClean="0">
                <a:latin typeface="Bell MT" panose="02020503060305020303" pitchFamily="18" charset="0"/>
              </a:rPr>
              <a:t>text </a:t>
            </a:r>
            <a:r>
              <a:rPr lang="en-US" sz="1400" dirty="0">
                <a:latin typeface="Bell MT" panose="02020503060305020303" pitchFamily="18" charset="0"/>
              </a:rPr>
              <a:t>and data mining, </a:t>
            </a:r>
            <a:r>
              <a:rPr lang="en-US" sz="1400" b="1" dirty="0">
                <a:solidFill>
                  <a:schemeClr val="accent2">
                    <a:lumMod val="75000"/>
                  </a:schemeClr>
                </a:solidFill>
                <a:latin typeface="Bell MT" panose="02020503060305020303" pitchFamily="18" charset="0"/>
              </a:rPr>
              <a:t>compiled database</a:t>
            </a:r>
            <a:r>
              <a:rPr lang="en-US" sz="1400" dirty="0">
                <a:latin typeface="Bell MT" panose="02020503060305020303" pitchFamily="18" charset="0"/>
              </a:rPr>
              <a:t>, </a:t>
            </a:r>
            <a:r>
              <a:rPr lang="en-US" sz="1400" dirty="0">
                <a:latin typeface="Cambria" panose="02040503050406030204" pitchFamily="18" charset="0"/>
                <a:ea typeface="Cambria" panose="02040503050406030204" pitchFamily="18" charset="0"/>
              </a:rPr>
              <a:t>3</a:t>
            </a:r>
            <a:r>
              <a:rPr lang="en-US" sz="1400" dirty="0">
                <a:latin typeface="Bell MT" panose="02020503060305020303" pitchFamily="18" charset="0"/>
              </a:rPr>
              <a:t>D models</a:t>
            </a:r>
            <a:br>
              <a:rPr lang="en-US" sz="1400" dirty="0">
                <a:latin typeface="Bell MT" panose="02020503060305020303" pitchFamily="18" charset="0"/>
              </a:rPr>
            </a:br>
            <a:endParaRPr lang="en-US" sz="1400" dirty="0">
              <a:latin typeface="Bell MT" panose="02020503060305020303" pitchFamily="18" charset="0"/>
            </a:endParaRPr>
          </a:p>
        </p:txBody>
      </p:sp>
      <p:sp>
        <p:nvSpPr>
          <p:cNvPr id="6" name="Content Placeholder 5"/>
          <p:cNvSpPr>
            <a:spLocks noGrp="1"/>
          </p:cNvSpPr>
          <p:nvPr>
            <p:ph sz="quarter" idx="4"/>
          </p:nvPr>
        </p:nvSpPr>
        <p:spPr>
          <a:xfrm>
            <a:off x="5102225" y="1371600"/>
            <a:ext cx="4041775" cy="3941763"/>
          </a:xfrm>
        </p:spPr>
        <p:txBody>
          <a:bodyPr>
            <a:normAutofit/>
          </a:bodyPr>
          <a:lstStyle/>
          <a:p>
            <a:r>
              <a:rPr lang="en-US" sz="1500" u="sng" dirty="0" smtClean="0">
                <a:latin typeface="Bell MT" panose="02020503060305020303" pitchFamily="18" charset="0"/>
              </a:rPr>
              <a:t>Text:</a:t>
            </a:r>
            <a:r>
              <a:rPr lang="en-US" sz="1500" dirty="0" smtClean="0">
                <a:latin typeface="Bell MT" panose="02020503060305020303" pitchFamily="18" charset="0"/>
              </a:rPr>
              <a:t> Field or laboratory notes, survey responses</a:t>
            </a:r>
          </a:p>
          <a:p>
            <a:endParaRPr lang="en-US" sz="1500" dirty="0" smtClean="0">
              <a:latin typeface="Bell MT" panose="02020503060305020303" pitchFamily="18" charset="0"/>
            </a:endParaRPr>
          </a:p>
          <a:p>
            <a:r>
              <a:rPr lang="en-US" sz="1500" u="sng" dirty="0" smtClean="0">
                <a:latin typeface="Bell MT" panose="02020503060305020303" pitchFamily="18" charset="0"/>
              </a:rPr>
              <a:t>Numeric:</a:t>
            </a:r>
            <a:r>
              <a:rPr lang="en-US" sz="1500" dirty="0" smtClean="0">
                <a:latin typeface="Bell MT" panose="02020503060305020303" pitchFamily="18" charset="0"/>
              </a:rPr>
              <a:t> tables, counts, measurements</a:t>
            </a:r>
          </a:p>
          <a:p>
            <a:endParaRPr lang="en-US" sz="1500" dirty="0" smtClean="0">
              <a:latin typeface="Bell MT" panose="02020503060305020303" pitchFamily="18" charset="0"/>
            </a:endParaRPr>
          </a:p>
          <a:p>
            <a:r>
              <a:rPr lang="en-US" sz="1500" u="sng" dirty="0" smtClean="0">
                <a:latin typeface="Bell MT" panose="02020503060305020303" pitchFamily="18" charset="0"/>
              </a:rPr>
              <a:t>Audiovisual</a:t>
            </a:r>
            <a:r>
              <a:rPr lang="en-US" sz="1500" dirty="0" smtClean="0">
                <a:latin typeface="Bell MT" panose="02020503060305020303" pitchFamily="18" charset="0"/>
              </a:rPr>
              <a:t>: images, sound, video</a:t>
            </a:r>
          </a:p>
          <a:p>
            <a:endParaRPr lang="en-US" sz="1500" u="sng" dirty="0" smtClean="0">
              <a:latin typeface="Bell MT" panose="02020503060305020303" pitchFamily="18" charset="0"/>
            </a:endParaRPr>
          </a:p>
          <a:p>
            <a:r>
              <a:rPr lang="en-US" sz="1500" u="sng" dirty="0" smtClean="0">
                <a:latin typeface="Bell MT" panose="02020503060305020303" pitchFamily="18" charset="0"/>
              </a:rPr>
              <a:t>Models</a:t>
            </a:r>
            <a:r>
              <a:rPr lang="en-US" sz="1500" dirty="0" smtClean="0">
                <a:latin typeface="Bell MT" panose="02020503060305020303" pitchFamily="18" charset="0"/>
              </a:rPr>
              <a:t>: computer code</a:t>
            </a:r>
          </a:p>
          <a:p>
            <a:endParaRPr lang="en-US" sz="1500" dirty="0" smtClean="0">
              <a:latin typeface="Bell MT" panose="02020503060305020303" pitchFamily="18" charset="0"/>
            </a:endParaRPr>
          </a:p>
          <a:p>
            <a:r>
              <a:rPr lang="en-US" sz="1500" u="sng" dirty="0" smtClean="0">
                <a:latin typeface="Bell MT" panose="02020503060305020303" pitchFamily="18" charset="0"/>
              </a:rPr>
              <a:t>Discipline-specific</a:t>
            </a:r>
            <a:r>
              <a:rPr lang="en-US" sz="1500" dirty="0" smtClean="0">
                <a:latin typeface="Bell MT" panose="02020503060305020303" pitchFamily="18" charset="0"/>
              </a:rPr>
              <a:t>: FASTA in biology, FITS in astronomy, CIF in chemistry</a:t>
            </a:r>
          </a:p>
          <a:p>
            <a:endParaRPr lang="en-US" sz="1500" dirty="0" smtClean="0">
              <a:latin typeface="Bell MT" panose="02020503060305020303" pitchFamily="18" charset="0"/>
            </a:endParaRPr>
          </a:p>
          <a:p>
            <a:r>
              <a:rPr lang="en-US" sz="1500" u="sng" dirty="0" smtClean="0">
                <a:latin typeface="Bell MT" panose="02020503060305020303" pitchFamily="18" charset="0"/>
              </a:rPr>
              <a:t>Instrument-specific</a:t>
            </a:r>
            <a:r>
              <a:rPr lang="en-US" sz="1500" dirty="0" smtClean="0">
                <a:latin typeface="Bell MT" panose="02020503060305020303" pitchFamily="18" charset="0"/>
              </a:rPr>
              <a:t>: equipment outputs</a:t>
            </a:r>
            <a:endParaRPr lang="en-US" sz="1500" dirty="0">
              <a:latin typeface="Bell MT" panose="02020503060305020303" pitchFamily="18" charset="0"/>
            </a:endParaRPr>
          </a:p>
        </p:txBody>
      </p:sp>
      <p:sp>
        <p:nvSpPr>
          <p:cNvPr id="7" name="Slide Number Placeholder 6"/>
          <p:cNvSpPr>
            <a:spLocks noGrp="1"/>
          </p:cNvSpPr>
          <p:nvPr>
            <p:ph type="sldNum" sz="quarter" idx="12"/>
          </p:nvPr>
        </p:nvSpPr>
        <p:spPr/>
        <p:txBody>
          <a:bodyPr/>
          <a:lstStyle/>
          <a:p>
            <a:fld id="{2A08B8E2-FA99-4601-8AA4-6FE09A33E0A3}" type="slidenum">
              <a:rPr lang="en-US" smtClean="0"/>
              <a:t>8</a:t>
            </a:fld>
            <a:endParaRPr lang="en-US"/>
          </a:p>
        </p:txBody>
      </p:sp>
      <p:sp>
        <p:nvSpPr>
          <p:cNvPr id="9" name="Rectangle 8"/>
          <p:cNvSpPr/>
          <p:nvPr/>
        </p:nvSpPr>
        <p:spPr>
          <a:xfrm>
            <a:off x="-2114550" y="3801424"/>
            <a:ext cx="2286000" cy="400110"/>
          </a:xfrm>
          <a:prstGeom prst="rect">
            <a:avLst/>
          </a:prstGeom>
        </p:spPr>
        <p:txBody>
          <a:bodyPr wrap="square">
            <a:spAutoFit/>
          </a:bodyPr>
          <a:lstStyle/>
          <a:p>
            <a:r>
              <a:rPr lang="en-US" sz="1000" dirty="0">
                <a:latin typeface="Bell MT" panose="02020503060305020303" pitchFamily="18" charset="0"/>
              </a:rPr>
              <a:t>Likely to be reproducible if the model and inputs are preserved</a:t>
            </a:r>
            <a:endParaRPr lang="en-US" sz="1000" dirty="0"/>
          </a:p>
        </p:txBody>
      </p:sp>
      <p:sp>
        <p:nvSpPr>
          <p:cNvPr id="10" name="Rectangle 9"/>
          <p:cNvSpPr/>
          <p:nvPr/>
        </p:nvSpPr>
        <p:spPr>
          <a:xfrm>
            <a:off x="-2000250" y="4750713"/>
            <a:ext cx="1981200" cy="430887"/>
          </a:xfrm>
          <a:prstGeom prst="rect">
            <a:avLst/>
          </a:prstGeom>
        </p:spPr>
        <p:txBody>
          <a:bodyPr wrap="square">
            <a:spAutoFit/>
          </a:bodyPr>
          <a:lstStyle/>
          <a:p>
            <a:r>
              <a:rPr lang="en-US" sz="1100" dirty="0">
                <a:latin typeface="Bell MT" panose="02020503060305020303" pitchFamily="18" charset="0"/>
              </a:rPr>
              <a:t>Reproducible, but can be very expensive and time-consuming</a:t>
            </a:r>
            <a:endParaRPr lang="en-US" sz="1100" dirty="0"/>
          </a:p>
        </p:txBody>
      </p:sp>
      <p:sp>
        <p:nvSpPr>
          <p:cNvPr id="11" name="Rectangle 10"/>
          <p:cNvSpPr/>
          <p:nvPr/>
        </p:nvSpPr>
        <p:spPr>
          <a:xfrm>
            <a:off x="-2400300" y="2743200"/>
            <a:ext cx="2400300" cy="415498"/>
          </a:xfrm>
          <a:prstGeom prst="rect">
            <a:avLst/>
          </a:prstGeom>
        </p:spPr>
        <p:txBody>
          <a:bodyPr wrap="square">
            <a:spAutoFit/>
          </a:bodyPr>
          <a:lstStyle/>
          <a:p>
            <a:r>
              <a:rPr lang="en-US" sz="1050" dirty="0">
                <a:latin typeface="Bell MT" panose="02020503060305020303" pitchFamily="18" charset="0"/>
              </a:rPr>
              <a:t>Often reproducible, but can be expensive or time-consuming</a:t>
            </a:r>
            <a:endParaRPr lang="en-US" sz="1050" dirty="0"/>
          </a:p>
        </p:txBody>
      </p:sp>
      <p:sp>
        <p:nvSpPr>
          <p:cNvPr id="12" name="Rectangle 11"/>
          <p:cNvSpPr/>
          <p:nvPr/>
        </p:nvSpPr>
        <p:spPr>
          <a:xfrm>
            <a:off x="-1828800" y="1438275"/>
            <a:ext cx="1981200" cy="369332"/>
          </a:xfrm>
          <a:prstGeom prst="rect">
            <a:avLst/>
          </a:prstGeom>
        </p:spPr>
        <p:txBody>
          <a:bodyPr wrap="square">
            <a:spAutoFit/>
          </a:bodyPr>
          <a:lstStyle/>
          <a:p>
            <a:r>
              <a:rPr lang="en-US" sz="900" dirty="0">
                <a:latin typeface="Bell MT" panose="02020503060305020303" pitchFamily="18" charset="0"/>
              </a:rPr>
              <a:t>Usually irreplaceable and therefore the most important to safeguard</a:t>
            </a:r>
            <a:endParaRPr lang="en-US" sz="900" dirty="0"/>
          </a:p>
        </p:txBody>
      </p:sp>
      <p:sp>
        <p:nvSpPr>
          <p:cNvPr id="13" name="Rectangle 12"/>
          <p:cNvSpPr/>
          <p:nvPr/>
        </p:nvSpPr>
        <p:spPr>
          <a:xfrm>
            <a:off x="9144000" y="3127205"/>
            <a:ext cx="2438400" cy="507831"/>
          </a:xfrm>
          <a:prstGeom prst="rect">
            <a:avLst/>
          </a:prstGeom>
        </p:spPr>
        <p:txBody>
          <a:bodyPr wrap="square">
            <a:spAutoFit/>
          </a:bodyPr>
          <a:lstStyle/>
          <a:p>
            <a:r>
              <a:rPr lang="en-US" sz="900" dirty="0"/>
              <a:t>text-based format for representing either nucleotide sequences or peptide sequences</a:t>
            </a:r>
            <a:endParaRPr lang="en-US" sz="900" dirty="0"/>
          </a:p>
        </p:txBody>
      </p:sp>
      <p:sp>
        <p:nvSpPr>
          <p:cNvPr id="14" name="Rectangle 13"/>
          <p:cNvSpPr/>
          <p:nvPr/>
        </p:nvSpPr>
        <p:spPr>
          <a:xfrm>
            <a:off x="9144000" y="3747563"/>
            <a:ext cx="2667000" cy="507831"/>
          </a:xfrm>
          <a:prstGeom prst="rect">
            <a:avLst/>
          </a:prstGeom>
        </p:spPr>
        <p:txBody>
          <a:bodyPr wrap="square">
            <a:spAutoFit/>
          </a:bodyPr>
          <a:lstStyle/>
          <a:p>
            <a:r>
              <a:rPr lang="en-US" sz="900" dirty="0"/>
              <a:t>data format most widely used within </a:t>
            </a:r>
            <a:r>
              <a:rPr lang="en-US" sz="900" b="1" dirty="0"/>
              <a:t>astronomy</a:t>
            </a:r>
            <a:r>
              <a:rPr lang="en-US" sz="900" dirty="0"/>
              <a:t> for transporting, analyzing, and archiving scientific data files</a:t>
            </a:r>
            <a:endParaRPr lang="en-US" sz="900" dirty="0"/>
          </a:p>
        </p:txBody>
      </p:sp>
      <p:sp>
        <p:nvSpPr>
          <p:cNvPr id="15" name="Rectangle 14"/>
          <p:cNvSpPr/>
          <p:nvPr/>
        </p:nvSpPr>
        <p:spPr>
          <a:xfrm>
            <a:off x="9182100" y="4396770"/>
            <a:ext cx="2590800" cy="707886"/>
          </a:xfrm>
          <a:prstGeom prst="rect">
            <a:avLst/>
          </a:prstGeom>
        </p:spPr>
        <p:txBody>
          <a:bodyPr wrap="square">
            <a:spAutoFit/>
          </a:bodyPr>
          <a:lstStyle/>
          <a:p>
            <a:r>
              <a:rPr lang="en-US" sz="1000" dirty="0"/>
              <a:t>Crystallographic Information File (</a:t>
            </a:r>
            <a:r>
              <a:rPr lang="en-US" sz="1000" b="1" dirty="0"/>
              <a:t>CIF</a:t>
            </a:r>
            <a:r>
              <a:rPr lang="en-US" sz="1000" dirty="0"/>
              <a:t>) is a standard text file format for representing crystallographic information</a:t>
            </a:r>
            <a:endParaRPr lang="en-US" sz="1000" dirty="0"/>
          </a:p>
        </p:txBody>
      </p:sp>
    </p:spTree>
    <p:extLst>
      <p:ext uri="{BB962C8B-B14F-4D97-AF65-F5344CB8AC3E}">
        <p14:creationId xmlns:p14="http://schemas.microsoft.com/office/powerpoint/2010/main" val="113310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4" y="4197477"/>
            <a:ext cx="4748214" cy="533400"/>
          </a:xfrm>
        </p:spPr>
        <p:txBody>
          <a:bodyPr>
            <a:noAutofit/>
          </a:bodyPr>
          <a:lstStyle/>
          <a:p>
            <a:pPr algn="just"/>
            <a:r>
              <a:rPr lang="en-US" sz="1600" dirty="0" smtClean="0">
                <a:latin typeface="Bell MT" panose="02020503060305020303" pitchFamily="18" charset="0"/>
              </a:rPr>
              <a:t>Laser </a:t>
            </a:r>
            <a:r>
              <a:rPr lang="en-US" sz="1600" dirty="0" smtClean="0">
                <a:latin typeface="Bell MT" panose="02020503060305020303" pitchFamily="18" charset="0"/>
              </a:rPr>
              <a:t>pollution sensors by </a:t>
            </a:r>
            <a:r>
              <a:rPr lang="en-US" sz="1600" dirty="0" err="1" smtClean="0">
                <a:latin typeface="Bell MT" panose="02020503060305020303" pitchFamily="18" charset="0"/>
              </a:rPr>
              <a:t>PurpleAir</a:t>
            </a:r>
            <a:r>
              <a:rPr lang="en-US" sz="1600" dirty="0" smtClean="0">
                <a:latin typeface="Bell MT" panose="02020503060305020303" pitchFamily="18" charset="0"/>
              </a:rPr>
              <a:t> use laser particle counters that provide an accurate and </a:t>
            </a:r>
            <a:r>
              <a:rPr lang="en-US" sz="1600" dirty="0" smtClean="0">
                <a:latin typeface="Bell MT" panose="02020503060305020303" pitchFamily="18" charset="0"/>
              </a:rPr>
              <a:t>low-cost way to </a:t>
            </a:r>
            <a:r>
              <a:rPr lang="en-US" sz="1600" dirty="0" smtClean="0">
                <a:latin typeface="Bell MT" panose="02020503060305020303" pitchFamily="18" charset="0"/>
              </a:rPr>
              <a:t>measure smoke, dust, and other particulate air pollution. </a:t>
            </a:r>
            <a:endParaRPr lang="en-US" sz="1600" dirty="0">
              <a:latin typeface="Bell MT" panose="02020503060305020303" pitchFamily="18" charset="0"/>
            </a:endParaRPr>
          </a:p>
        </p:txBody>
      </p:sp>
      <p:sp>
        <p:nvSpPr>
          <p:cNvPr id="3" name="Slide Number Placeholder 2"/>
          <p:cNvSpPr>
            <a:spLocks noGrp="1"/>
          </p:cNvSpPr>
          <p:nvPr>
            <p:ph type="sldNum" sz="quarter" idx="12"/>
          </p:nvPr>
        </p:nvSpPr>
        <p:spPr/>
        <p:txBody>
          <a:bodyPr/>
          <a:lstStyle/>
          <a:p>
            <a:fld id="{2A08B8E2-FA99-4601-8AA4-6FE09A33E0A3}" type="slidenum">
              <a:rPr lang="en-US" smtClean="0"/>
              <a:t>9</a:t>
            </a:fld>
            <a:endParaRPr lang="en-US"/>
          </a:p>
        </p:txBody>
      </p:sp>
      <p:sp>
        <p:nvSpPr>
          <p:cNvPr id="4" name="Rectangle 3"/>
          <p:cNvSpPr/>
          <p:nvPr/>
        </p:nvSpPr>
        <p:spPr>
          <a:xfrm>
            <a:off x="0" y="6572250"/>
            <a:ext cx="1537537" cy="276999"/>
          </a:xfrm>
          <a:prstGeom prst="rect">
            <a:avLst/>
          </a:prstGeom>
        </p:spPr>
        <p:txBody>
          <a:bodyPr wrap="none">
            <a:spAutoFit/>
          </a:bodyPr>
          <a:lstStyle/>
          <a:p>
            <a:r>
              <a:rPr lang="en-US" sz="1200" dirty="0" smtClean="0">
                <a:latin typeface="Bell MT" panose="02020503060305020303" pitchFamily="18" charset="0"/>
              </a:rPr>
              <a:t>Source: purpleair.com</a:t>
            </a:r>
            <a:endParaRPr lang="en-US" sz="1200" dirty="0">
              <a:latin typeface="Bell MT" panose="02020503060305020303" pitchFamily="18" charset="0"/>
            </a:endParaRPr>
          </a:p>
        </p:txBody>
      </p:sp>
      <p:sp>
        <p:nvSpPr>
          <p:cNvPr id="5" name="Rectangle 4"/>
          <p:cNvSpPr/>
          <p:nvPr/>
        </p:nvSpPr>
        <p:spPr>
          <a:xfrm>
            <a:off x="38100" y="653533"/>
            <a:ext cx="5334000" cy="369332"/>
          </a:xfrm>
          <a:prstGeom prst="rect">
            <a:avLst/>
          </a:prstGeom>
        </p:spPr>
        <p:txBody>
          <a:bodyPr wrap="square">
            <a:spAutoFit/>
          </a:bodyPr>
          <a:lstStyle/>
          <a:p>
            <a:r>
              <a:rPr lang="en-US" b="1" dirty="0">
                <a:latin typeface="Bell MT" panose="02020503060305020303" pitchFamily="18" charset="0"/>
              </a:rPr>
              <a:t>WHY PURPLE </a:t>
            </a:r>
            <a:r>
              <a:rPr lang="en-US" b="1" dirty="0" smtClean="0">
                <a:latin typeface="Bell MT" panose="02020503060305020303" pitchFamily="18" charset="0"/>
              </a:rPr>
              <a:t>AIR:</a:t>
            </a:r>
            <a:endParaRPr lang="en-US" dirty="0"/>
          </a:p>
        </p:txBody>
      </p:sp>
      <p:sp>
        <p:nvSpPr>
          <p:cNvPr id="6" name="Rectangle 5"/>
          <p:cNvSpPr/>
          <p:nvPr/>
        </p:nvSpPr>
        <p:spPr>
          <a:xfrm>
            <a:off x="9115425" y="838199"/>
            <a:ext cx="2886075" cy="577081"/>
          </a:xfrm>
          <a:prstGeom prst="rect">
            <a:avLst/>
          </a:prstGeom>
        </p:spPr>
        <p:txBody>
          <a:bodyPr wrap="square">
            <a:spAutoFit/>
          </a:bodyPr>
          <a:lstStyle/>
          <a:p>
            <a:r>
              <a:rPr lang="en-US" sz="1050" dirty="0" smtClean="0">
                <a:latin typeface="Bell MT" panose="02020503060305020303" pitchFamily="18" charset="0"/>
              </a:rPr>
              <a:t>Using </a:t>
            </a:r>
            <a:r>
              <a:rPr lang="en-US" sz="1050" dirty="0">
                <a:latin typeface="Bell MT" panose="02020503060305020303" pitchFamily="18" charset="0"/>
              </a:rPr>
              <a:t>a new generation of laser particle counters to provide real-time measurement of PM</a:t>
            </a:r>
            <a:r>
              <a:rPr lang="en-US" sz="1000" dirty="0">
                <a:latin typeface="Bell MT" panose="02020503060305020303" pitchFamily="18" charset="0"/>
              </a:rPr>
              <a:t>1.0</a:t>
            </a:r>
            <a:r>
              <a:rPr lang="en-US" sz="1050" dirty="0">
                <a:latin typeface="Bell MT" panose="02020503060305020303" pitchFamily="18" charset="0"/>
              </a:rPr>
              <a:t>, PM</a:t>
            </a:r>
            <a:r>
              <a:rPr lang="en-US" sz="900" dirty="0"/>
              <a:t>2.5</a:t>
            </a:r>
            <a:r>
              <a:rPr lang="en-US" sz="1050" dirty="0">
                <a:latin typeface="Bell MT" panose="02020503060305020303" pitchFamily="18" charset="0"/>
              </a:rPr>
              <a:t> and PM</a:t>
            </a:r>
            <a:r>
              <a:rPr lang="en-US" sz="900" dirty="0">
                <a:latin typeface="Bell MT" panose="02020503060305020303" pitchFamily="18" charset="0"/>
              </a:rPr>
              <a:t>10</a:t>
            </a:r>
            <a:endParaRPr lang="en-US" sz="1050" dirty="0"/>
          </a:p>
        </p:txBody>
      </p:sp>
      <p:pic>
        <p:nvPicPr>
          <p:cNvPr id="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5133" t="23342" r="16164" b="66276"/>
          <a:stretch/>
        </p:blipFill>
        <p:spPr bwMode="auto">
          <a:xfrm>
            <a:off x="0" y="0"/>
            <a:ext cx="91440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9526" y="1029979"/>
            <a:ext cx="9115425" cy="1708160"/>
          </a:xfrm>
          <a:prstGeom prst="rect">
            <a:avLst/>
          </a:prstGeom>
        </p:spPr>
        <p:txBody>
          <a:bodyPr wrap="square">
            <a:spAutoFit/>
          </a:bodyPr>
          <a:lstStyle/>
          <a:p>
            <a:pPr marL="285750" indent="-285750">
              <a:buFont typeface="Arial" panose="020B0604020202020204" pitchFamily="34" charset="0"/>
              <a:buChar char="•"/>
            </a:pPr>
            <a:r>
              <a:rPr lang="en-US" dirty="0">
                <a:latin typeface="Bell MT" panose="02020503060305020303" pitchFamily="18" charset="0"/>
              </a:rPr>
              <a:t>Real-time Air Quality </a:t>
            </a:r>
            <a:r>
              <a:rPr lang="en-US" dirty="0" smtClean="0">
                <a:latin typeface="Bell MT" panose="02020503060305020303" pitchFamily="18" charset="0"/>
              </a:rPr>
              <a:t>Monitoring</a:t>
            </a:r>
          </a:p>
          <a:p>
            <a:endParaRPr lang="en-US" sz="500" dirty="0" smtClean="0">
              <a:latin typeface="Bell MT" panose="02020503060305020303" pitchFamily="18" charset="0"/>
            </a:endParaRPr>
          </a:p>
          <a:p>
            <a:pPr marL="285750" indent="-285750">
              <a:buFont typeface="Arial" panose="020B0604020202020204" pitchFamily="34" charset="0"/>
              <a:buChar char="•"/>
            </a:pPr>
            <a:r>
              <a:rPr lang="en-US" dirty="0" smtClean="0">
                <a:latin typeface="Bell MT" panose="02020503060305020303" pitchFamily="18" charset="0"/>
              </a:rPr>
              <a:t>A </a:t>
            </a:r>
            <a:r>
              <a:rPr lang="en-US" dirty="0">
                <a:latin typeface="Bell MT" panose="02020503060305020303" pitchFamily="18" charset="0"/>
              </a:rPr>
              <a:t>proven air quality monitoring solution for air quality </a:t>
            </a:r>
            <a:r>
              <a:rPr lang="en-US" dirty="0" smtClean="0">
                <a:latin typeface="Bell MT" panose="02020503060305020303" pitchFamily="18" charset="0"/>
              </a:rPr>
              <a:t>professionals</a:t>
            </a:r>
          </a:p>
          <a:p>
            <a:pPr marL="285750" indent="-285750">
              <a:buFont typeface="Arial" panose="020B0604020202020204" pitchFamily="34" charset="0"/>
              <a:buChar char="•"/>
            </a:pPr>
            <a:endParaRPr lang="en-US" sz="500" dirty="0" smtClean="0">
              <a:latin typeface="Bell MT" panose="02020503060305020303" pitchFamily="18" charset="0"/>
            </a:endParaRPr>
          </a:p>
          <a:p>
            <a:pPr marL="285750" indent="-285750">
              <a:buFont typeface="Arial" panose="020B0604020202020204" pitchFamily="34" charset="0"/>
              <a:buChar char="•"/>
            </a:pPr>
            <a:r>
              <a:rPr lang="en-US" dirty="0" smtClean="0">
                <a:latin typeface="Bell MT" panose="02020503060305020303" pitchFamily="18" charset="0"/>
              </a:rPr>
              <a:t>Easy </a:t>
            </a:r>
            <a:r>
              <a:rPr lang="en-US" dirty="0">
                <a:latin typeface="Bell MT" panose="02020503060305020303" pitchFamily="18" charset="0"/>
              </a:rPr>
              <a:t>to install and only require a power outlet and </a:t>
            </a:r>
            <a:r>
              <a:rPr lang="en-US" dirty="0" err="1">
                <a:latin typeface="Bell MT" panose="02020503060305020303" pitchFamily="18" charset="0"/>
              </a:rPr>
              <a:t>WiFi</a:t>
            </a:r>
            <a:r>
              <a:rPr lang="en-US" dirty="0">
                <a:latin typeface="Bell MT" panose="02020503060305020303" pitchFamily="18" charset="0"/>
              </a:rPr>
              <a:t> to report in real time to the </a:t>
            </a:r>
            <a:r>
              <a:rPr lang="en-US" dirty="0" err="1">
                <a:latin typeface="Bell MT" panose="02020503060305020303" pitchFamily="18" charset="0"/>
              </a:rPr>
              <a:t>PurpleAir</a:t>
            </a:r>
            <a:r>
              <a:rPr lang="en-US" dirty="0">
                <a:latin typeface="Bell MT" panose="02020503060305020303" pitchFamily="18" charset="0"/>
              </a:rPr>
              <a:t> map</a:t>
            </a:r>
            <a:r>
              <a:rPr lang="en-US" dirty="0" smtClean="0">
                <a:latin typeface="Bell MT" panose="02020503060305020303" pitchFamily="18" charset="0"/>
              </a:rPr>
              <a:t>.</a:t>
            </a:r>
          </a:p>
          <a:p>
            <a:pPr marL="285750" indent="-285750">
              <a:buFont typeface="Arial" panose="020B0604020202020204" pitchFamily="34" charset="0"/>
              <a:buChar char="•"/>
            </a:pPr>
            <a:endParaRPr lang="en-US" sz="500" dirty="0">
              <a:latin typeface="Bell MT" panose="02020503060305020303" pitchFamily="18" charset="0"/>
            </a:endParaRPr>
          </a:p>
          <a:p>
            <a:pPr marL="285750" indent="-285750">
              <a:buFont typeface="Arial" panose="020B0604020202020204" pitchFamily="34" charset="0"/>
              <a:buChar char="•"/>
            </a:pPr>
            <a:r>
              <a:rPr lang="en-US" dirty="0">
                <a:latin typeface="Bell MT" panose="02020503060305020303" pitchFamily="18" charset="0"/>
              </a:rPr>
              <a:t>Air quality </a:t>
            </a:r>
            <a:r>
              <a:rPr lang="en-US" dirty="0" smtClean="0">
                <a:latin typeface="Bell MT" panose="02020503060305020303" pitchFamily="18" charset="0"/>
              </a:rPr>
              <a:t>sensor </a:t>
            </a:r>
            <a:r>
              <a:rPr lang="en-US" dirty="0">
                <a:latin typeface="Bell MT" panose="02020503060305020303" pitchFamily="18" charset="0"/>
              </a:rPr>
              <a:t>with both internal storage and data-transmitting abilities.</a:t>
            </a:r>
            <a:endParaRPr lang="en-US"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551" t="26925" r="15124" b="30941"/>
          <a:stretch/>
        </p:blipFill>
        <p:spPr bwMode="auto">
          <a:xfrm>
            <a:off x="4827650" y="3276600"/>
            <a:ext cx="4306824" cy="2889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3827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3347</TotalTime>
  <Words>749</Words>
  <Application>Microsoft Office PowerPoint</Application>
  <PresentationFormat>On-screen Show (4:3)</PresentationFormat>
  <Paragraphs>136</Paragraphs>
  <Slides>15</Slides>
  <Notes>4</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Laser pollution sensors by PurpleAir use laser particle counters that provide an accurate and low-cost way to measure smoke, dust, and other particulate air pollution. </vt:lpstr>
      <vt:lpstr>HOW IT WORKS:   Air quality monitoring network built on a new generation of    "Internet of Things" sensors </vt:lpstr>
      <vt:lpstr>PowerPoint Presentation</vt:lpstr>
      <vt:lpstr>PowerPoint Presentation</vt:lpstr>
      <vt:lpstr>Storing air quality data with Purple air (First trial: 6months)</vt:lpstr>
      <vt:lpstr>PowerPoint Presentation</vt:lpstr>
      <vt:lpstr>Thank you for listening</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Gbemi</dc:creator>
  <cp:lastModifiedBy>Gbemi</cp:lastModifiedBy>
  <cp:revision>112</cp:revision>
  <dcterms:created xsi:type="dcterms:W3CDTF">2021-02-23T23:42:38Z</dcterms:created>
  <dcterms:modified xsi:type="dcterms:W3CDTF">2021-03-03T03:22:34Z</dcterms:modified>
</cp:coreProperties>
</file>